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8" r:id="rId2"/>
    <p:sldId id="275" r:id="rId3"/>
    <p:sldId id="272" r:id="rId4"/>
    <p:sldId id="273" r:id="rId5"/>
    <p:sldId id="274" r:id="rId6"/>
    <p:sldId id="271" r:id="rId7"/>
    <p:sldId id="269" r:id="rId8"/>
    <p:sldId id="258" r:id="rId9"/>
    <p:sldId id="261" r:id="rId10"/>
    <p:sldId id="263" r:id="rId11"/>
    <p:sldId id="267" r:id="rId12"/>
    <p:sldId id="262" r:id="rId13"/>
    <p:sldId id="266" r:id="rId14"/>
    <p:sldId id="270" r:id="rId15"/>
    <p:sldId id="260" r:id="rId16"/>
    <p:sldId id="264" r:id="rId17"/>
    <p:sldId id="257" r:id="rId18"/>
    <p:sldId id="265" r:id="rId19"/>
    <p:sldId id="256" r:id="rId20"/>
    <p:sldId id="259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2194"/>
    <p:restoredTop sz="94683"/>
  </p:normalViewPr>
  <p:slideViewPr>
    <p:cSldViewPr snapToGrid="0" snapToObjects="1">
      <p:cViewPr varScale="1">
        <p:scale>
          <a:sx n="124" d="100"/>
          <a:sy n="124" d="100"/>
        </p:scale>
        <p:origin x="3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174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52212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304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58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1781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165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1305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58298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13850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5277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5913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50FEB1-FA5D-EA49-A73D-A94E1A067AD1}" type="datetimeFigureOut">
              <a:rPr lang="en-US" smtClean="0"/>
              <a:t>8/10/19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2D2D3B-7441-9746-96B4-0BB5C896DD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547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F8FCD-4251-AD4A-96A9-88C45376DEF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EAS = Entry / Autry Service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D16097-C772-9B47-B4EA-297B5EA6BE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Insurance B2B services using CORDA</a:t>
            </a:r>
          </a:p>
        </p:txBody>
      </p:sp>
    </p:spTree>
    <p:extLst>
      <p:ext uri="{BB962C8B-B14F-4D97-AF65-F5344CB8AC3E}">
        <p14:creationId xmlns:p14="http://schemas.microsoft.com/office/powerpoint/2010/main" val="15327538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905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6129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0353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90500" y="165100"/>
            <a:ext cx="8623300" cy="6134100"/>
            <a:chOff x="190500" y="165100"/>
            <a:chExt cx="10185400" cy="6134100"/>
          </a:xfrm>
        </p:grpSpPr>
        <p:sp>
          <p:nvSpPr>
            <p:cNvPr id="4" name="Rectangle 3"/>
            <p:cNvSpPr/>
            <p:nvPr/>
          </p:nvSpPr>
          <p:spPr>
            <a:xfrm>
              <a:off x="190500" y="165100"/>
              <a:ext cx="10185400" cy="61341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tx1"/>
                  </a:solidFill>
                </a:rPr>
                <a:t>TX: Patient Record – Command Patch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889625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Patient Record (id) - patched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425450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 Patient Record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889625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425450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889625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5450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5450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Time: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889625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Attachments: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66200" y="165100"/>
            <a:ext cx="30353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Issuer: Patient</a:t>
            </a:r>
          </a:p>
          <a:p>
            <a:r>
              <a:rPr lang="en-US" dirty="0"/>
              <a:t>Parties: none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Contract: </a:t>
            </a:r>
          </a:p>
          <a:p>
            <a:endParaRPr lang="en-US" dirty="0"/>
          </a:p>
          <a:p>
            <a:r>
              <a:rPr lang="en-US" dirty="0"/>
              <a:t>Parameters: new Map with new fields, updated fields</a:t>
            </a:r>
          </a:p>
        </p:txBody>
      </p:sp>
    </p:spTree>
    <p:extLst>
      <p:ext uri="{BB962C8B-B14F-4D97-AF65-F5344CB8AC3E}">
        <p14:creationId xmlns:p14="http://schemas.microsoft.com/office/powerpoint/2010/main" val="1150110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9DE0376-D145-A548-B59B-7069833B96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ShareData</a:t>
            </a:r>
            <a:endParaRPr lang="en-US" dirty="0"/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97F877F-5344-4D45-B320-38E9A3C232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27703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905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6129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0353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90500" y="165100"/>
            <a:ext cx="8623300" cy="6134100"/>
            <a:chOff x="190500" y="165100"/>
            <a:chExt cx="10185400" cy="6134100"/>
          </a:xfrm>
        </p:grpSpPr>
        <p:sp>
          <p:nvSpPr>
            <p:cNvPr id="4" name="Rectangle 3"/>
            <p:cNvSpPr/>
            <p:nvPr/>
          </p:nvSpPr>
          <p:spPr>
            <a:xfrm>
              <a:off x="190500" y="165100"/>
              <a:ext cx="10185400" cy="61341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tx1"/>
                  </a:solidFill>
                </a:rPr>
                <a:t>TX: </a:t>
              </a:r>
              <a:r>
                <a:rPr lang="en-US" dirty="0" err="1">
                  <a:solidFill>
                    <a:schemeClr val="tx1"/>
                  </a:solidFill>
                </a:rPr>
                <a:t>SharedData</a:t>
              </a:r>
              <a:r>
                <a:rPr lang="en-US" dirty="0">
                  <a:solidFill>
                    <a:schemeClr val="tx1"/>
                  </a:solidFill>
                </a:rPr>
                <a:t> – Command Create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889625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 Patient Record (identical)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425450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 Patient Record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889625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</a:t>
              </a:r>
              <a:r>
                <a:rPr lang="en-US" dirty="0" err="1">
                  <a:solidFill>
                    <a:schemeClr val="tx1"/>
                  </a:solidFill>
                </a:rPr>
                <a:t>SharedData</a:t>
              </a:r>
              <a:r>
                <a:rPr lang="en-US" dirty="0">
                  <a:solidFill>
                    <a:schemeClr val="tx1"/>
                  </a:solidFill>
                </a:rPr>
                <a:t>, Payment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425450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889625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5450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5450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Time: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889625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Attachments: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66200" y="165100"/>
            <a:ext cx="303530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Issuer: patient</a:t>
            </a:r>
          </a:p>
          <a:p>
            <a:r>
              <a:rPr lang="en-US" dirty="0"/>
              <a:t>Parties: insurer, service provider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Contract: </a:t>
            </a:r>
          </a:p>
          <a:p>
            <a:endParaRPr lang="en-US" dirty="0"/>
          </a:p>
          <a:p>
            <a:r>
              <a:rPr lang="en-US" dirty="0"/>
              <a:t>Parameter: mandatory Ids, optional Ids, Additional Data</a:t>
            </a:r>
          </a:p>
        </p:txBody>
      </p:sp>
    </p:spTree>
    <p:extLst>
      <p:ext uri="{BB962C8B-B14F-4D97-AF65-F5344CB8AC3E}">
        <p14:creationId xmlns:p14="http://schemas.microsoft.com/office/powerpoint/2010/main" val="209065426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905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6129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0353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90500" y="165100"/>
            <a:ext cx="8623300" cy="6134100"/>
            <a:chOff x="190500" y="165100"/>
            <a:chExt cx="10185400" cy="6134100"/>
          </a:xfrm>
        </p:grpSpPr>
        <p:sp>
          <p:nvSpPr>
            <p:cNvPr id="4" name="Rectangle 3"/>
            <p:cNvSpPr/>
            <p:nvPr/>
          </p:nvSpPr>
          <p:spPr>
            <a:xfrm>
              <a:off x="190500" y="165100"/>
              <a:ext cx="10185400" cy="61341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tx1"/>
                  </a:solidFill>
                </a:rPr>
                <a:t>TX: </a:t>
              </a:r>
              <a:r>
                <a:rPr lang="en-US" dirty="0" err="1">
                  <a:solidFill>
                    <a:schemeClr val="tx1"/>
                  </a:solidFill>
                </a:rPr>
                <a:t>SharedData</a:t>
              </a:r>
              <a:r>
                <a:rPr lang="en-US" dirty="0">
                  <a:solidFill>
                    <a:schemeClr val="tx1"/>
                  </a:solidFill>
                </a:rPr>
                <a:t> – Command Pay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889625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 Patient Record (identical)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425450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 Patient Record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889625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</a:t>
              </a:r>
              <a:r>
                <a:rPr lang="en-US" dirty="0" err="1">
                  <a:solidFill>
                    <a:schemeClr val="tx1"/>
                  </a:solidFill>
                </a:rPr>
                <a:t>SharedData</a:t>
              </a:r>
              <a:r>
                <a:rPr lang="en-US" dirty="0">
                  <a:solidFill>
                    <a:schemeClr val="tx1"/>
                  </a:solidFill>
                </a:rPr>
                <a:t>, Payment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425450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 </a:t>
              </a:r>
              <a:r>
                <a:rPr lang="en-US" dirty="0" err="1">
                  <a:solidFill>
                    <a:schemeClr val="tx1"/>
                  </a:solidFill>
                </a:rPr>
                <a:t>SharedData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889625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5450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5450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Time: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889625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Attachments: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66200" y="165100"/>
            <a:ext cx="30353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Issuer: patient</a:t>
            </a:r>
          </a:p>
          <a:p>
            <a:r>
              <a:rPr lang="en-US" dirty="0"/>
              <a:t>Parties: no new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Contract: </a:t>
            </a:r>
          </a:p>
          <a:p>
            <a:endParaRPr lang="en-US" dirty="0"/>
          </a:p>
          <a:p>
            <a:r>
              <a:rPr lang="en-US" dirty="0"/>
              <a:t>Parameter: </a:t>
            </a:r>
          </a:p>
        </p:txBody>
      </p:sp>
    </p:spTree>
    <p:extLst>
      <p:ext uri="{BB962C8B-B14F-4D97-AF65-F5344CB8AC3E}">
        <p14:creationId xmlns:p14="http://schemas.microsoft.com/office/powerpoint/2010/main" val="36450010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9DE0376-D145-A548-B59B-7069833B96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Policy Data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97F877F-5344-4D45-B320-38E9A3C232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6070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61036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905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6129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0353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90500" y="165100"/>
            <a:ext cx="8623300" cy="6134100"/>
            <a:chOff x="190500" y="165100"/>
            <a:chExt cx="10185400" cy="6134100"/>
          </a:xfrm>
        </p:grpSpPr>
        <p:sp>
          <p:nvSpPr>
            <p:cNvPr id="4" name="Rectangle 3"/>
            <p:cNvSpPr/>
            <p:nvPr/>
          </p:nvSpPr>
          <p:spPr>
            <a:xfrm>
              <a:off x="190500" y="165100"/>
              <a:ext cx="10185400" cy="61341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tx1"/>
                  </a:solidFill>
                </a:rPr>
                <a:t>TX: x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889625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 x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425450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 x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889625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425450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889625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5450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5450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Time: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889625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Attachments: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66200" y="165100"/>
            <a:ext cx="30353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Issuer: x</a:t>
            </a:r>
          </a:p>
          <a:p>
            <a:r>
              <a:rPr lang="en-US" dirty="0"/>
              <a:t>Parties: x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Contract: </a:t>
            </a:r>
          </a:p>
          <a:p>
            <a:endParaRPr lang="en-US" dirty="0"/>
          </a:p>
          <a:p>
            <a:r>
              <a:rPr lang="en-US" dirty="0"/>
              <a:t>Parameters: </a:t>
            </a:r>
          </a:p>
        </p:txBody>
      </p:sp>
    </p:spTree>
    <p:extLst>
      <p:ext uri="{BB962C8B-B14F-4D97-AF65-F5344CB8AC3E}">
        <p14:creationId xmlns:p14="http://schemas.microsoft.com/office/powerpoint/2010/main" val="15956353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>
            <a:cxnSpLocks/>
            <a:stCxn id="5" idx="3"/>
          </p:cNvCxnSpPr>
          <p:nvPr/>
        </p:nvCxnSpPr>
        <p:spPr>
          <a:xfrm>
            <a:off x="1371600" y="1193800"/>
            <a:ext cx="95758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275117" y="806450"/>
            <a:ext cx="1096483" cy="774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Patient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1219200" y="2590800"/>
            <a:ext cx="97282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275117" y="2203450"/>
            <a:ext cx="1096483" cy="774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Insurer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19200" y="3987800"/>
            <a:ext cx="97282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275117" y="3600450"/>
            <a:ext cx="1096483" cy="774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Doctor</a:t>
            </a:r>
          </a:p>
        </p:txBody>
      </p:sp>
      <p:cxnSp>
        <p:nvCxnSpPr>
          <p:cNvPr id="11" name="Straight Connector 10"/>
          <p:cNvCxnSpPr/>
          <p:nvPr/>
        </p:nvCxnSpPr>
        <p:spPr>
          <a:xfrm>
            <a:off x="1219200" y="5384799"/>
            <a:ext cx="9728200" cy="0"/>
          </a:xfrm>
          <a:prstGeom prst="line">
            <a:avLst/>
          </a:prstGeom>
          <a:ln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>
          <a:xfrm>
            <a:off x="275117" y="4997449"/>
            <a:ext cx="1096483" cy="7747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Nutrition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411F036C-050B-804C-BB32-1AFE65679028}"/>
              </a:ext>
            </a:extLst>
          </p:cNvPr>
          <p:cNvGrpSpPr/>
          <p:nvPr/>
        </p:nvGrpSpPr>
        <p:grpSpPr>
          <a:xfrm>
            <a:off x="1948070" y="387626"/>
            <a:ext cx="2550858" cy="806174"/>
            <a:chOff x="1948070" y="387626"/>
            <a:chExt cx="2550858" cy="806174"/>
          </a:xfrm>
        </p:grpSpPr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FC308A3D-629F-134E-BA3A-0FE0554354C5}"/>
                </a:ext>
              </a:extLst>
            </p:cNvPr>
            <p:cNvCxnSpPr/>
            <p:nvPr/>
          </p:nvCxnSpPr>
          <p:spPr>
            <a:xfrm>
              <a:off x="1948070" y="387626"/>
              <a:ext cx="0" cy="806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357140DE-5427-0E40-8DFD-D8C4524860E0}"/>
                </a:ext>
              </a:extLst>
            </p:cNvPr>
            <p:cNvSpPr txBox="1"/>
            <p:nvPr/>
          </p:nvSpPr>
          <p:spPr>
            <a:xfrm>
              <a:off x="1976763" y="504310"/>
              <a:ext cx="25221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PR Create, Update, Patch</a:t>
              </a: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5C80F222-82F8-834F-9470-FBA7B3B80EC6}"/>
              </a:ext>
            </a:extLst>
          </p:cNvPr>
          <p:cNvGrpSpPr/>
          <p:nvPr/>
        </p:nvGrpSpPr>
        <p:grpSpPr>
          <a:xfrm>
            <a:off x="4691270" y="387626"/>
            <a:ext cx="1847268" cy="806174"/>
            <a:chOff x="1948070" y="387626"/>
            <a:chExt cx="1847268" cy="806174"/>
          </a:xfrm>
        </p:grpSpPr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04B3BF9F-47CC-6B45-B89C-2A3BF0995E10}"/>
                </a:ext>
              </a:extLst>
            </p:cNvPr>
            <p:cNvCxnSpPr/>
            <p:nvPr/>
          </p:nvCxnSpPr>
          <p:spPr>
            <a:xfrm>
              <a:off x="1948070" y="387626"/>
              <a:ext cx="0" cy="806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E300D03-D359-104B-953C-FB7BC3D9B348}"/>
                </a:ext>
              </a:extLst>
            </p:cNvPr>
            <p:cNvSpPr txBox="1"/>
            <p:nvPr/>
          </p:nvSpPr>
          <p:spPr>
            <a:xfrm>
              <a:off x="1976763" y="504310"/>
              <a:ext cx="1818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ShareData</a:t>
              </a:r>
              <a:r>
                <a:rPr lang="en-US" dirty="0"/>
                <a:t> Create</a:t>
              </a:r>
            </a:p>
          </p:txBody>
        </p:sp>
      </p:grp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B6647C1C-AB0C-9B4B-ABE7-C56B81DEF537}"/>
              </a:ext>
            </a:extLst>
          </p:cNvPr>
          <p:cNvCxnSpPr>
            <a:cxnSpLocks/>
          </p:cNvCxnSpPr>
          <p:nvPr/>
        </p:nvCxnSpPr>
        <p:spPr>
          <a:xfrm>
            <a:off x="5092149" y="1178063"/>
            <a:ext cx="0" cy="280973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63F64B50-5B43-5042-A64C-9EDAED2C2DE0}"/>
              </a:ext>
            </a:extLst>
          </p:cNvPr>
          <p:cNvCxnSpPr>
            <a:cxnSpLocks/>
          </p:cNvCxnSpPr>
          <p:nvPr/>
        </p:nvCxnSpPr>
        <p:spPr>
          <a:xfrm>
            <a:off x="4866862" y="1193800"/>
            <a:ext cx="0" cy="1397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DBE4F38-27A5-9247-A6D1-87C54DF0C5DE}"/>
              </a:ext>
            </a:extLst>
          </p:cNvPr>
          <p:cNvCxnSpPr>
            <a:cxnSpLocks/>
          </p:cNvCxnSpPr>
          <p:nvPr/>
        </p:nvCxnSpPr>
        <p:spPr>
          <a:xfrm>
            <a:off x="5370444" y="1193800"/>
            <a:ext cx="0" cy="41909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6A701B1-0A7A-0743-B113-C4F229348E95}"/>
              </a:ext>
            </a:extLst>
          </p:cNvPr>
          <p:cNvGrpSpPr/>
          <p:nvPr/>
        </p:nvGrpSpPr>
        <p:grpSpPr>
          <a:xfrm>
            <a:off x="7648152" y="1800363"/>
            <a:ext cx="1284358" cy="806174"/>
            <a:chOff x="1948070" y="387626"/>
            <a:chExt cx="1284358" cy="806174"/>
          </a:xfrm>
        </p:grpSpPr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571D7ACD-9689-2C42-86F4-CA78578AD07F}"/>
                </a:ext>
              </a:extLst>
            </p:cNvPr>
            <p:cNvCxnSpPr/>
            <p:nvPr/>
          </p:nvCxnSpPr>
          <p:spPr>
            <a:xfrm>
              <a:off x="1948070" y="387626"/>
              <a:ext cx="0" cy="806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085C9AEE-0455-3C4F-ACFD-DF637AA48891}"/>
                </a:ext>
              </a:extLst>
            </p:cNvPr>
            <p:cNvSpPr txBox="1"/>
            <p:nvPr/>
          </p:nvSpPr>
          <p:spPr>
            <a:xfrm>
              <a:off x="1976763" y="504310"/>
              <a:ext cx="125566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Policy Issue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0D95D42B-81ED-194C-A14B-507CDEEBF8D9}"/>
              </a:ext>
            </a:extLst>
          </p:cNvPr>
          <p:cNvGrpSpPr/>
          <p:nvPr/>
        </p:nvGrpSpPr>
        <p:grpSpPr>
          <a:xfrm>
            <a:off x="6734719" y="371889"/>
            <a:ext cx="1290770" cy="806174"/>
            <a:chOff x="1948070" y="387626"/>
            <a:chExt cx="1290770" cy="806174"/>
          </a:xfrm>
        </p:grpSpPr>
        <p:cxnSp>
          <p:nvCxnSpPr>
            <p:cNvPr id="30" name="Straight Arrow Connector 29">
              <a:extLst>
                <a:ext uri="{FF2B5EF4-FFF2-40B4-BE49-F238E27FC236}">
                  <a16:creationId xmlns:a16="http://schemas.microsoft.com/office/drawing/2014/main" id="{8E7BCA61-46A0-0B47-93DC-DD7F42BA66F0}"/>
                </a:ext>
              </a:extLst>
            </p:cNvPr>
            <p:cNvCxnSpPr/>
            <p:nvPr/>
          </p:nvCxnSpPr>
          <p:spPr>
            <a:xfrm>
              <a:off x="1948070" y="387626"/>
              <a:ext cx="0" cy="80617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3088BB80-93F4-FC4C-B4A7-D92B290D8A3A}"/>
                </a:ext>
              </a:extLst>
            </p:cNvPr>
            <p:cNvSpPr txBox="1"/>
            <p:nvPr/>
          </p:nvSpPr>
          <p:spPr>
            <a:xfrm>
              <a:off x="1976763" y="504310"/>
              <a:ext cx="126207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Policy Offer</a:t>
              </a:r>
            </a:p>
          </p:txBody>
        </p:sp>
      </p:grp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8CD99BD2-41F4-5544-A8D3-0A9B2F8C5FF9}"/>
              </a:ext>
            </a:extLst>
          </p:cNvPr>
          <p:cNvCxnSpPr>
            <a:cxnSpLocks/>
          </p:cNvCxnSpPr>
          <p:nvPr/>
        </p:nvCxnSpPr>
        <p:spPr>
          <a:xfrm>
            <a:off x="6957392" y="1185931"/>
            <a:ext cx="0" cy="1397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59321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397384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905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Broker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6129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Customer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0353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90500" y="165100"/>
            <a:ext cx="8623300" cy="6134100"/>
            <a:chOff x="190500" y="165100"/>
            <a:chExt cx="10185400" cy="6134100"/>
          </a:xfrm>
        </p:grpSpPr>
        <p:sp>
          <p:nvSpPr>
            <p:cNvPr id="4" name="Rectangle 3"/>
            <p:cNvSpPr/>
            <p:nvPr/>
          </p:nvSpPr>
          <p:spPr>
            <a:xfrm>
              <a:off x="190500" y="165100"/>
              <a:ext cx="10185400" cy="61341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tx1"/>
                  </a:solidFill>
                </a:rPr>
                <a:t>TX: Create Offering for &lt;Line&gt; from List&lt;Insurance&gt; based on &lt;customer&gt; &lt;Mandate&gt;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889625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Mandate (C -&gt; B)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425450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 Mandate (C -&gt; B)</a:t>
              </a:r>
            </a:p>
            <a:p>
              <a:r>
                <a:rPr lang="en-US" dirty="0">
                  <a:solidFill>
                    <a:schemeClr val="tx1"/>
                  </a:solidFill>
                </a:rPr>
                <a:t>- start, </a:t>
              </a:r>
              <a:r>
                <a:rPr lang="en-US" dirty="0" err="1">
                  <a:solidFill>
                    <a:schemeClr val="tx1"/>
                  </a:solidFill>
                </a:rPr>
                <a:t>expiredAt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8" name="Rectangle 7"/>
            <p:cNvSpPr/>
            <p:nvPr/>
          </p:nvSpPr>
          <p:spPr>
            <a:xfrm>
              <a:off x="5889625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</a:t>
              </a:r>
              <a:r>
                <a:rPr lang="en-US" dirty="0" err="1">
                  <a:solidFill>
                    <a:schemeClr val="tx1"/>
                  </a:solidFill>
                </a:rPr>
                <a:t>OfferingTemplate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425450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 </a:t>
              </a:r>
              <a:r>
                <a:rPr lang="en-US" dirty="0" err="1">
                  <a:solidFill>
                    <a:schemeClr val="tx1"/>
                  </a:solidFill>
                </a:rPr>
                <a:t>OfferingTemplate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889625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Offering</a:t>
              </a:r>
            </a:p>
            <a:p>
              <a:pPr marL="285750" indent="-285750">
                <a:buFontTx/>
                <a:buChar char="-"/>
              </a:pPr>
              <a:r>
                <a:rPr lang="en-US" dirty="0">
                  <a:solidFill>
                    <a:schemeClr val="tx1"/>
                  </a:solidFill>
                </a:rPr>
                <a:t>Date</a:t>
              </a:r>
            </a:p>
            <a:p>
              <a:pPr marL="285750" indent="-285750">
                <a:buFontTx/>
                <a:buChar char="-"/>
              </a:pPr>
              <a:r>
                <a:rPr lang="en-US" dirty="0">
                  <a:solidFill>
                    <a:schemeClr val="tx1"/>
                  </a:solidFill>
                </a:rPr>
                <a:t>Line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5450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5450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Time: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889625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Attachments: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02700" y="165100"/>
            <a:ext cx="3263900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Issuer: Broker</a:t>
            </a:r>
          </a:p>
          <a:p>
            <a:r>
              <a:rPr lang="en-US" dirty="0"/>
              <a:t>Parties: Customer, N Insurers</a:t>
            </a:r>
          </a:p>
          <a:p>
            <a:r>
              <a:rPr lang="en-US" dirty="0"/>
              <a:t>Participants: Customer, Broker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Contract: Offering</a:t>
            </a:r>
          </a:p>
          <a:p>
            <a:endParaRPr lang="en-US" sz="1400" dirty="0"/>
          </a:p>
          <a:p>
            <a:pPr marL="285750" indent="-285750">
              <a:buFontTx/>
              <a:buChar char="-"/>
            </a:pPr>
            <a:r>
              <a:rPr lang="en-US" sz="1400" dirty="0"/>
              <a:t>Check broker = mandate broker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Customer = mandate customer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Start &lt;= NOW &lt; </a:t>
            </a:r>
            <a:r>
              <a:rPr lang="en-US" sz="1400" dirty="0" err="1"/>
              <a:t>expiredAt</a:t>
            </a:r>
            <a:endParaRPr lang="en-US" sz="1400" dirty="0"/>
          </a:p>
          <a:p>
            <a:pPr marL="285750" indent="-285750">
              <a:buFontTx/>
              <a:buChar char="-"/>
            </a:pPr>
            <a:r>
              <a:rPr lang="en-US" sz="1400" dirty="0"/>
              <a:t>Line part of </a:t>
            </a:r>
            <a:r>
              <a:rPr lang="en-US" sz="1400" dirty="0" err="1"/>
              <a:t>mandate.LineOfBusiness</a:t>
            </a:r>
            <a:endParaRPr lang="en-US" sz="1400" dirty="0"/>
          </a:p>
          <a:p>
            <a:pPr marL="285750" indent="-285750">
              <a:buFontTx/>
              <a:buChar char="-"/>
            </a:pPr>
            <a:r>
              <a:rPr lang="en-US" sz="1400" dirty="0"/>
              <a:t>Offering Data OUT = Offering Template DATA IN</a:t>
            </a:r>
          </a:p>
        </p:txBody>
      </p:sp>
      <p:cxnSp>
        <p:nvCxnSpPr>
          <p:cNvPr id="3" name="Straight Arrow Connector 2"/>
          <p:cNvCxnSpPr>
            <a:stCxn id="7" idx="3"/>
            <a:endCxn id="6" idx="1"/>
          </p:cNvCxnSpPr>
          <p:nvPr/>
        </p:nvCxnSpPr>
        <p:spPr>
          <a:xfrm>
            <a:off x="4050556" y="1473200"/>
            <a:ext cx="9650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9" idx="3"/>
            <a:endCxn id="8" idx="1"/>
          </p:cNvCxnSpPr>
          <p:nvPr/>
        </p:nvCxnSpPr>
        <p:spPr>
          <a:xfrm>
            <a:off x="4050556" y="3073400"/>
            <a:ext cx="9650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9" idx="3"/>
            <a:endCxn id="10" idx="1"/>
          </p:cNvCxnSpPr>
          <p:nvPr/>
        </p:nvCxnSpPr>
        <p:spPr>
          <a:xfrm>
            <a:off x="4050556" y="3073400"/>
            <a:ext cx="965014" cy="157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4606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122A564-AC6C-2B40-BC59-7729EE8EE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5148" y="0"/>
            <a:ext cx="90217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6784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905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Broker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6129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insurer</a:t>
            </a:r>
          </a:p>
        </p:txBody>
      </p:sp>
      <p:sp>
        <p:nvSpPr>
          <p:cNvPr id="14" name="Rectangle 13"/>
          <p:cNvSpPr/>
          <p:nvPr/>
        </p:nvSpPr>
        <p:spPr>
          <a:xfrm>
            <a:off x="30353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90500" y="165100"/>
            <a:ext cx="8623300" cy="6134100"/>
            <a:chOff x="190500" y="165100"/>
            <a:chExt cx="10185400" cy="6134100"/>
          </a:xfrm>
        </p:grpSpPr>
        <p:sp>
          <p:nvSpPr>
            <p:cNvPr id="4" name="Rectangle 3"/>
            <p:cNvSpPr/>
            <p:nvPr/>
          </p:nvSpPr>
          <p:spPr>
            <a:xfrm>
              <a:off x="190500" y="165100"/>
              <a:ext cx="10185400" cy="61341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tx1"/>
                  </a:solidFill>
                </a:rPr>
                <a:t>TX: Send &lt;Offering&gt; to &lt;insurer&gt; based on broker-insurance &lt;mandate&gt;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889625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Offering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425450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 Offering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889625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Mandate Broker -&gt; Insurance 1..N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425450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 Mandate Broker -&gt; Insurance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889625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</a:t>
              </a:r>
              <a:r>
                <a:rPr lang="en-US" dirty="0" err="1">
                  <a:solidFill>
                    <a:schemeClr val="tx1"/>
                  </a:solidFill>
                </a:rPr>
                <a:t>InsuranceOffering</a:t>
              </a:r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5450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5450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Time: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889625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Attachments: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02700" y="165100"/>
            <a:ext cx="3263900" cy="32624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Issuer: Broker</a:t>
            </a:r>
          </a:p>
          <a:p>
            <a:r>
              <a:rPr lang="en-US" dirty="0"/>
              <a:t>Parties: 1 insurer</a:t>
            </a:r>
          </a:p>
          <a:p>
            <a:r>
              <a:rPr lang="en-US" dirty="0"/>
              <a:t>Participants: Customer, insurer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Contract: Insurance Offering</a:t>
            </a:r>
          </a:p>
          <a:p>
            <a:endParaRPr lang="en-US" sz="1400" dirty="0"/>
          </a:p>
          <a:p>
            <a:pPr marL="285750" indent="-285750">
              <a:buFontTx/>
              <a:buChar char="-"/>
            </a:pPr>
            <a:r>
              <a:rPr lang="en-US" sz="1400" dirty="0"/>
              <a:t>Check broker = mandate broker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Insurance = mandate insurance</a:t>
            </a:r>
          </a:p>
          <a:p>
            <a:pPr marL="285750" indent="-285750">
              <a:buFontTx/>
              <a:buChar char="-"/>
            </a:pPr>
            <a:r>
              <a:rPr lang="en-US" sz="1400" dirty="0"/>
              <a:t>Start &lt;= NOW &lt; </a:t>
            </a:r>
            <a:r>
              <a:rPr lang="en-US" sz="1400" dirty="0" err="1"/>
              <a:t>expiredAt</a:t>
            </a:r>
            <a:endParaRPr lang="en-US" sz="1400" dirty="0"/>
          </a:p>
          <a:p>
            <a:pPr marL="285750" indent="-285750">
              <a:buFontTx/>
              <a:buChar char="-"/>
            </a:pPr>
            <a:r>
              <a:rPr lang="en-US" sz="1400" dirty="0"/>
              <a:t>Line part of </a:t>
            </a:r>
            <a:r>
              <a:rPr lang="en-US" sz="1400" dirty="0" err="1"/>
              <a:t>mandate.LineOfBusiness</a:t>
            </a:r>
            <a:endParaRPr lang="en-US" sz="1400" dirty="0"/>
          </a:p>
          <a:p>
            <a:pPr marL="285750" indent="-285750">
              <a:buFontTx/>
              <a:buChar char="-"/>
            </a:pPr>
            <a:r>
              <a:rPr lang="en-US" sz="1400" dirty="0"/>
              <a:t>Offering Data OUT = Offering Template DATA IN</a:t>
            </a:r>
          </a:p>
        </p:txBody>
      </p:sp>
      <p:cxnSp>
        <p:nvCxnSpPr>
          <p:cNvPr id="3" name="Straight Arrow Connector 2"/>
          <p:cNvCxnSpPr>
            <a:stCxn id="7" idx="3"/>
            <a:endCxn id="6" idx="1"/>
          </p:cNvCxnSpPr>
          <p:nvPr/>
        </p:nvCxnSpPr>
        <p:spPr>
          <a:xfrm>
            <a:off x="4050556" y="1473200"/>
            <a:ext cx="9650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9" idx="3"/>
            <a:endCxn id="8" idx="1"/>
          </p:cNvCxnSpPr>
          <p:nvPr/>
        </p:nvCxnSpPr>
        <p:spPr>
          <a:xfrm>
            <a:off x="4050556" y="3073400"/>
            <a:ext cx="9650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9" idx="3"/>
            <a:endCxn id="10" idx="1"/>
          </p:cNvCxnSpPr>
          <p:nvPr/>
        </p:nvCxnSpPr>
        <p:spPr>
          <a:xfrm>
            <a:off x="4050556" y="3073400"/>
            <a:ext cx="965014" cy="15748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1415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599F55-6B2D-4F40-8094-BF8F590653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212"/>
            <a:ext cx="10515600" cy="597246"/>
          </a:xfrm>
        </p:spPr>
        <p:txBody>
          <a:bodyPr>
            <a:normAutofit fontScale="90000"/>
          </a:bodyPr>
          <a:lstStyle/>
          <a:p>
            <a:r>
              <a:rPr lang="en-US" dirty="0"/>
              <a:t>State Transition Diagram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A6AA9C90-F939-0446-A3C0-7BB5E15604BE}"/>
              </a:ext>
            </a:extLst>
          </p:cNvPr>
          <p:cNvSpPr/>
          <p:nvPr/>
        </p:nvSpPr>
        <p:spPr>
          <a:xfrm>
            <a:off x="42972" y="2677767"/>
            <a:ext cx="450273" cy="46571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03A7DEB-F286-CF4D-9970-F72F31A7EA25}"/>
              </a:ext>
            </a:extLst>
          </p:cNvPr>
          <p:cNvCxnSpPr>
            <a:cxnSpLocks/>
            <a:stCxn id="6" idx="6"/>
            <a:endCxn id="18" idx="1"/>
          </p:cNvCxnSpPr>
          <p:nvPr/>
        </p:nvCxnSpPr>
        <p:spPr>
          <a:xfrm>
            <a:off x="493245" y="2910624"/>
            <a:ext cx="593858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8F7808AA-6949-404B-8566-3C24C8247780}"/>
              </a:ext>
            </a:extLst>
          </p:cNvPr>
          <p:cNvSpPr txBox="1"/>
          <p:nvPr/>
        </p:nvSpPr>
        <p:spPr>
          <a:xfrm>
            <a:off x="239698" y="2336311"/>
            <a:ext cx="799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Create</a:t>
            </a: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7C912F2-EBD5-0B48-B569-E53094BE8D7E}"/>
              </a:ext>
            </a:extLst>
          </p:cNvPr>
          <p:cNvGrpSpPr/>
          <p:nvPr/>
        </p:nvGrpSpPr>
        <p:grpSpPr>
          <a:xfrm>
            <a:off x="1087103" y="1331705"/>
            <a:ext cx="1905002" cy="2363749"/>
            <a:chOff x="2043544" y="1633000"/>
            <a:chExt cx="1905002" cy="236374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F852D14A-3434-B546-93D2-03C03219C9C3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Exit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Created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0EF3BB41-54EE-F543-A51B-F0897A0960D7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Properties: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60B3472E-5E16-4449-A480-26780F337FA9}"/>
              </a:ext>
            </a:extLst>
          </p:cNvPr>
          <p:cNvGrpSpPr/>
          <p:nvPr/>
        </p:nvGrpSpPr>
        <p:grpSpPr>
          <a:xfrm>
            <a:off x="3670010" y="1331705"/>
            <a:ext cx="1905002" cy="2363749"/>
            <a:chOff x="2043544" y="1633000"/>
            <a:chExt cx="1905002" cy="2363749"/>
          </a:xfrm>
        </p:grpSpPr>
        <p:sp>
          <p:nvSpPr>
            <p:cNvPr id="24" name="Rounded Rectangle 23">
              <a:extLst>
                <a:ext uri="{FF2B5EF4-FFF2-40B4-BE49-F238E27FC236}">
                  <a16:creationId xmlns:a16="http://schemas.microsoft.com/office/drawing/2014/main" id="{3F7B7421-F10C-E642-A657-5D59056323E3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Exit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Register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A3115BD5-8345-0A47-BE6F-E3FA3DB20811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sp>
        <p:nvSpPr>
          <p:cNvPr id="28" name="Freeform 27">
            <a:extLst>
              <a:ext uri="{FF2B5EF4-FFF2-40B4-BE49-F238E27FC236}">
                <a16:creationId xmlns:a16="http://schemas.microsoft.com/office/drawing/2014/main" id="{4F036CF3-1A00-3B46-9342-F7E6895308A6}"/>
              </a:ext>
            </a:extLst>
          </p:cNvPr>
          <p:cNvSpPr/>
          <p:nvPr/>
        </p:nvSpPr>
        <p:spPr>
          <a:xfrm>
            <a:off x="1512165" y="953764"/>
            <a:ext cx="1054877" cy="377939"/>
          </a:xfrm>
          <a:custGeom>
            <a:avLst/>
            <a:gdLst>
              <a:gd name="connsiteX0" fmla="*/ 389 w 944912"/>
              <a:gd name="connsiteY0" fmla="*/ 939141 h 1019174"/>
              <a:gd name="connsiteX1" fmla="*/ 137024 w 944912"/>
              <a:gd name="connsiteY1" fmla="*/ 56272 h 1019174"/>
              <a:gd name="connsiteX2" fmla="*/ 841217 w 944912"/>
              <a:gd name="connsiteY2" fmla="*/ 182396 h 1019174"/>
              <a:gd name="connsiteX3" fmla="*/ 935810 w 944912"/>
              <a:gd name="connsiteY3" fmla="*/ 939141 h 1019174"/>
              <a:gd name="connsiteX4" fmla="*/ 935810 w 944912"/>
              <a:gd name="connsiteY4" fmla="*/ 960162 h 1019174"/>
              <a:gd name="connsiteX0" fmla="*/ 389 w 1012922"/>
              <a:gd name="connsiteY0" fmla="*/ 939141 h 1093002"/>
              <a:gd name="connsiteX1" fmla="*/ 137024 w 1012922"/>
              <a:gd name="connsiteY1" fmla="*/ 56272 h 1093002"/>
              <a:gd name="connsiteX2" fmla="*/ 841217 w 1012922"/>
              <a:gd name="connsiteY2" fmla="*/ 182396 h 1093002"/>
              <a:gd name="connsiteX3" fmla="*/ 935810 w 1012922"/>
              <a:gd name="connsiteY3" fmla="*/ 939141 h 1093002"/>
              <a:gd name="connsiteX4" fmla="*/ 1012167 w 1012922"/>
              <a:gd name="connsiteY4" fmla="*/ 1069177 h 1093002"/>
              <a:gd name="connsiteX0" fmla="*/ 389 w 1012167"/>
              <a:gd name="connsiteY0" fmla="*/ 943740 h 1073776"/>
              <a:gd name="connsiteX1" fmla="*/ 137024 w 1012167"/>
              <a:gd name="connsiteY1" fmla="*/ 60871 h 1073776"/>
              <a:gd name="connsiteX2" fmla="*/ 841217 w 1012167"/>
              <a:gd name="connsiteY2" fmla="*/ 186995 h 1073776"/>
              <a:gd name="connsiteX3" fmla="*/ 1012167 w 1012167"/>
              <a:gd name="connsiteY3" fmla="*/ 1073776 h 1073776"/>
              <a:gd name="connsiteX0" fmla="*/ 389 w 945356"/>
              <a:gd name="connsiteY0" fmla="*/ 940194 h 971126"/>
              <a:gd name="connsiteX1" fmla="*/ 137024 w 945356"/>
              <a:gd name="connsiteY1" fmla="*/ 57325 h 971126"/>
              <a:gd name="connsiteX2" fmla="*/ 841217 w 945356"/>
              <a:gd name="connsiteY2" fmla="*/ 183449 h 971126"/>
              <a:gd name="connsiteX3" fmla="*/ 945356 w 945356"/>
              <a:gd name="connsiteY3" fmla="*/ 971126 h 971126"/>
              <a:gd name="connsiteX0" fmla="*/ 389 w 957944"/>
              <a:gd name="connsiteY0" fmla="*/ 940194 h 971126"/>
              <a:gd name="connsiteX1" fmla="*/ 137024 w 957944"/>
              <a:gd name="connsiteY1" fmla="*/ 57325 h 971126"/>
              <a:gd name="connsiteX2" fmla="*/ 841217 w 957944"/>
              <a:gd name="connsiteY2" fmla="*/ 183449 h 971126"/>
              <a:gd name="connsiteX3" fmla="*/ 945356 w 957944"/>
              <a:gd name="connsiteY3" fmla="*/ 971126 h 97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7944" h="971126">
                <a:moveTo>
                  <a:pt x="389" y="940194"/>
                </a:moveTo>
                <a:cubicBezTo>
                  <a:pt x="-1363" y="561821"/>
                  <a:pt x="-3114" y="183449"/>
                  <a:pt x="137024" y="57325"/>
                </a:cubicBezTo>
                <a:cubicBezTo>
                  <a:pt x="277162" y="-68799"/>
                  <a:pt x="706495" y="31149"/>
                  <a:pt x="841217" y="183449"/>
                </a:cubicBezTo>
                <a:cubicBezTo>
                  <a:pt x="975939" y="335749"/>
                  <a:pt x="967009" y="776470"/>
                  <a:pt x="945356" y="971126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3797ED8D-1C36-1143-8688-0F3D00951575}"/>
              </a:ext>
            </a:extLst>
          </p:cNvPr>
          <p:cNvSpPr txBox="1"/>
          <p:nvPr/>
        </p:nvSpPr>
        <p:spPr>
          <a:xfrm>
            <a:off x="1602528" y="953765"/>
            <a:ext cx="874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Update</a:t>
            </a:r>
          </a:p>
        </p:txBody>
      </p: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5F3918CF-F322-9C47-9977-D057EB3F851B}"/>
              </a:ext>
            </a:extLst>
          </p:cNvPr>
          <p:cNvCxnSpPr>
            <a:cxnSpLocks/>
            <a:stCxn id="18" idx="3"/>
            <a:endCxn id="25" idx="1"/>
          </p:cNvCxnSpPr>
          <p:nvPr/>
        </p:nvCxnSpPr>
        <p:spPr>
          <a:xfrm>
            <a:off x="2992105" y="2910624"/>
            <a:ext cx="677905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B515C88-E438-6D41-8C40-E7CD775321F1}"/>
              </a:ext>
            </a:extLst>
          </p:cNvPr>
          <p:cNvSpPr txBox="1"/>
          <p:nvPr/>
        </p:nvSpPr>
        <p:spPr>
          <a:xfrm>
            <a:off x="3047097" y="2587458"/>
            <a:ext cx="9401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Register</a:t>
            </a:r>
          </a:p>
        </p:txBody>
      </p:sp>
      <p:grpSp>
        <p:nvGrpSpPr>
          <p:cNvPr id="39" name="Group 38">
            <a:extLst>
              <a:ext uri="{FF2B5EF4-FFF2-40B4-BE49-F238E27FC236}">
                <a16:creationId xmlns:a16="http://schemas.microsoft.com/office/drawing/2014/main" id="{92344597-C37B-D84D-96E2-5D5542EC52F7}"/>
              </a:ext>
            </a:extLst>
          </p:cNvPr>
          <p:cNvGrpSpPr/>
          <p:nvPr/>
        </p:nvGrpSpPr>
        <p:grpSpPr>
          <a:xfrm>
            <a:off x="6312456" y="1331705"/>
            <a:ext cx="1905002" cy="2363749"/>
            <a:chOff x="2043544" y="1633000"/>
            <a:chExt cx="1905002" cy="2363749"/>
          </a:xfrm>
        </p:grpSpPr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E5C6D1FB-8B16-9840-8DC3-F231A6D079B0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Exit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InformedExit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65215AD-6197-2D45-8C25-E927AABA580F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F7075DD0-710F-9041-97EB-4ECF030A1788}"/>
              </a:ext>
            </a:extLst>
          </p:cNvPr>
          <p:cNvCxnSpPr>
            <a:cxnSpLocks/>
            <a:stCxn id="25" idx="3"/>
            <a:endCxn id="41" idx="1"/>
          </p:cNvCxnSpPr>
          <p:nvPr/>
        </p:nvCxnSpPr>
        <p:spPr>
          <a:xfrm>
            <a:off x="5575012" y="2910624"/>
            <a:ext cx="737444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C47A9DDF-0BE2-7A49-ACF0-619F5D020EB7}"/>
              </a:ext>
            </a:extLst>
          </p:cNvPr>
          <p:cNvSpPr txBox="1"/>
          <p:nvPr/>
        </p:nvSpPr>
        <p:spPr>
          <a:xfrm>
            <a:off x="5536315" y="2587458"/>
            <a:ext cx="814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Inform</a:t>
            </a:r>
          </a:p>
        </p:txBody>
      </p:sp>
      <p:grpSp>
        <p:nvGrpSpPr>
          <p:cNvPr id="45" name="Group 44">
            <a:extLst>
              <a:ext uri="{FF2B5EF4-FFF2-40B4-BE49-F238E27FC236}">
                <a16:creationId xmlns:a16="http://schemas.microsoft.com/office/drawing/2014/main" id="{0FF64D16-C941-8042-8DEC-C80A56270E24}"/>
              </a:ext>
            </a:extLst>
          </p:cNvPr>
          <p:cNvGrpSpPr/>
          <p:nvPr/>
        </p:nvGrpSpPr>
        <p:grpSpPr>
          <a:xfrm>
            <a:off x="3670010" y="3927760"/>
            <a:ext cx="1905002" cy="2363749"/>
            <a:chOff x="2043544" y="1633000"/>
            <a:chExt cx="1905002" cy="2363749"/>
          </a:xfrm>
        </p:grpSpPr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4C3DAEF5-1166-2240-AC53-839DC0386E41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Entry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Register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B423FE28-2549-7B41-9883-3D1E2E3A7C82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EE9C4C0C-9A9B-894E-88BB-B0FABBF69B21}"/>
              </a:ext>
            </a:extLst>
          </p:cNvPr>
          <p:cNvCxnSpPr>
            <a:cxnSpLocks/>
            <a:stCxn id="87" idx="3"/>
            <a:endCxn id="47" idx="1"/>
          </p:cNvCxnSpPr>
          <p:nvPr/>
        </p:nvCxnSpPr>
        <p:spPr>
          <a:xfrm>
            <a:off x="2992105" y="5506679"/>
            <a:ext cx="677905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7AED7A81-92AA-DE47-951F-DB7AF5EC577D}"/>
              </a:ext>
            </a:extLst>
          </p:cNvPr>
          <p:cNvSpPr txBox="1"/>
          <p:nvPr/>
        </p:nvSpPr>
        <p:spPr>
          <a:xfrm>
            <a:off x="2998316" y="5137347"/>
            <a:ext cx="6790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Entry</a:t>
            </a: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5E82BA1D-4068-EF40-B872-30E94A352BF3}"/>
              </a:ext>
            </a:extLst>
          </p:cNvPr>
          <p:cNvGrpSpPr/>
          <p:nvPr/>
        </p:nvGrpSpPr>
        <p:grpSpPr>
          <a:xfrm>
            <a:off x="6312456" y="3927760"/>
            <a:ext cx="1905002" cy="2363749"/>
            <a:chOff x="2043544" y="1633000"/>
            <a:chExt cx="1905002" cy="2363749"/>
          </a:xfrm>
        </p:grpSpPr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5541B0A5-1471-714F-84CB-04021A34B7B8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Entry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InformedEntry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770E49F0-BDEE-394D-9D12-43892CA7DCEA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554FD3BF-C7B1-784E-B996-AC1166395CBC}"/>
              </a:ext>
            </a:extLst>
          </p:cNvPr>
          <p:cNvCxnSpPr>
            <a:cxnSpLocks/>
            <a:stCxn id="47" idx="3"/>
            <a:endCxn id="56" idx="1"/>
          </p:cNvCxnSpPr>
          <p:nvPr/>
        </p:nvCxnSpPr>
        <p:spPr>
          <a:xfrm>
            <a:off x="5575012" y="5506679"/>
            <a:ext cx="737444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F64F6C27-E17F-2F43-AD5C-A95B97854FA8}"/>
              </a:ext>
            </a:extLst>
          </p:cNvPr>
          <p:cNvSpPr txBox="1"/>
          <p:nvPr/>
        </p:nvSpPr>
        <p:spPr>
          <a:xfrm>
            <a:off x="5536315" y="5179122"/>
            <a:ext cx="8148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Inform</a:t>
            </a:r>
          </a:p>
        </p:txBody>
      </p:sp>
      <p:grpSp>
        <p:nvGrpSpPr>
          <p:cNvPr id="61" name="Group 60">
            <a:extLst>
              <a:ext uri="{FF2B5EF4-FFF2-40B4-BE49-F238E27FC236}">
                <a16:creationId xmlns:a16="http://schemas.microsoft.com/office/drawing/2014/main" id="{928802BB-0757-E149-B1FF-5A5D4E25308E}"/>
              </a:ext>
            </a:extLst>
          </p:cNvPr>
          <p:cNvGrpSpPr/>
          <p:nvPr/>
        </p:nvGrpSpPr>
        <p:grpSpPr>
          <a:xfrm>
            <a:off x="9078398" y="1331705"/>
            <a:ext cx="1905002" cy="2363749"/>
            <a:chOff x="2043544" y="1633000"/>
            <a:chExt cx="1905002" cy="2363749"/>
          </a:xfrm>
        </p:grpSpPr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2A1963AE-BCAD-F94E-A49E-F3268766EB77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Exit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ConfirmedExit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3" name="TextBox 62">
              <a:extLst>
                <a:ext uri="{FF2B5EF4-FFF2-40B4-BE49-F238E27FC236}">
                  <a16:creationId xmlns:a16="http://schemas.microsoft.com/office/drawing/2014/main" id="{B01DFB04-40D1-4144-B268-496B598E40EA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AA3EA7A9-B99B-0642-8223-F26137F45727}"/>
              </a:ext>
            </a:extLst>
          </p:cNvPr>
          <p:cNvCxnSpPr>
            <a:cxnSpLocks/>
            <a:stCxn id="41" idx="3"/>
            <a:endCxn id="63" idx="1"/>
          </p:cNvCxnSpPr>
          <p:nvPr/>
        </p:nvCxnSpPr>
        <p:spPr>
          <a:xfrm>
            <a:off x="8217458" y="2910624"/>
            <a:ext cx="860940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59F1DB3F-CA27-184A-A221-8862F50E96FF}"/>
              </a:ext>
            </a:extLst>
          </p:cNvPr>
          <p:cNvSpPr txBox="1"/>
          <p:nvPr/>
        </p:nvSpPr>
        <p:spPr>
          <a:xfrm>
            <a:off x="8178761" y="2541292"/>
            <a:ext cx="938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Confirm</a:t>
            </a:r>
          </a:p>
        </p:txBody>
      </p:sp>
      <p:sp>
        <p:nvSpPr>
          <p:cNvPr id="69" name="Freeform 68">
            <a:extLst>
              <a:ext uri="{FF2B5EF4-FFF2-40B4-BE49-F238E27FC236}">
                <a16:creationId xmlns:a16="http://schemas.microsoft.com/office/drawing/2014/main" id="{D07D9F75-2B8D-0A4C-A322-576AF7AE11B7}"/>
              </a:ext>
            </a:extLst>
          </p:cNvPr>
          <p:cNvSpPr/>
          <p:nvPr/>
        </p:nvSpPr>
        <p:spPr>
          <a:xfrm>
            <a:off x="9510537" y="734458"/>
            <a:ext cx="1054877" cy="597246"/>
          </a:xfrm>
          <a:custGeom>
            <a:avLst/>
            <a:gdLst>
              <a:gd name="connsiteX0" fmla="*/ 389 w 944912"/>
              <a:gd name="connsiteY0" fmla="*/ 939141 h 1019174"/>
              <a:gd name="connsiteX1" fmla="*/ 137024 w 944912"/>
              <a:gd name="connsiteY1" fmla="*/ 56272 h 1019174"/>
              <a:gd name="connsiteX2" fmla="*/ 841217 w 944912"/>
              <a:gd name="connsiteY2" fmla="*/ 182396 h 1019174"/>
              <a:gd name="connsiteX3" fmla="*/ 935810 w 944912"/>
              <a:gd name="connsiteY3" fmla="*/ 939141 h 1019174"/>
              <a:gd name="connsiteX4" fmla="*/ 935810 w 944912"/>
              <a:gd name="connsiteY4" fmla="*/ 960162 h 1019174"/>
              <a:gd name="connsiteX0" fmla="*/ 389 w 1012922"/>
              <a:gd name="connsiteY0" fmla="*/ 939141 h 1093002"/>
              <a:gd name="connsiteX1" fmla="*/ 137024 w 1012922"/>
              <a:gd name="connsiteY1" fmla="*/ 56272 h 1093002"/>
              <a:gd name="connsiteX2" fmla="*/ 841217 w 1012922"/>
              <a:gd name="connsiteY2" fmla="*/ 182396 h 1093002"/>
              <a:gd name="connsiteX3" fmla="*/ 935810 w 1012922"/>
              <a:gd name="connsiteY3" fmla="*/ 939141 h 1093002"/>
              <a:gd name="connsiteX4" fmla="*/ 1012167 w 1012922"/>
              <a:gd name="connsiteY4" fmla="*/ 1069177 h 1093002"/>
              <a:gd name="connsiteX0" fmla="*/ 389 w 1012167"/>
              <a:gd name="connsiteY0" fmla="*/ 943740 h 1073776"/>
              <a:gd name="connsiteX1" fmla="*/ 137024 w 1012167"/>
              <a:gd name="connsiteY1" fmla="*/ 60871 h 1073776"/>
              <a:gd name="connsiteX2" fmla="*/ 841217 w 1012167"/>
              <a:gd name="connsiteY2" fmla="*/ 186995 h 1073776"/>
              <a:gd name="connsiteX3" fmla="*/ 1012167 w 1012167"/>
              <a:gd name="connsiteY3" fmla="*/ 1073776 h 1073776"/>
              <a:gd name="connsiteX0" fmla="*/ 389 w 945356"/>
              <a:gd name="connsiteY0" fmla="*/ 940194 h 971126"/>
              <a:gd name="connsiteX1" fmla="*/ 137024 w 945356"/>
              <a:gd name="connsiteY1" fmla="*/ 57325 h 971126"/>
              <a:gd name="connsiteX2" fmla="*/ 841217 w 945356"/>
              <a:gd name="connsiteY2" fmla="*/ 183449 h 971126"/>
              <a:gd name="connsiteX3" fmla="*/ 945356 w 945356"/>
              <a:gd name="connsiteY3" fmla="*/ 971126 h 971126"/>
              <a:gd name="connsiteX0" fmla="*/ 389 w 957944"/>
              <a:gd name="connsiteY0" fmla="*/ 940194 h 971126"/>
              <a:gd name="connsiteX1" fmla="*/ 137024 w 957944"/>
              <a:gd name="connsiteY1" fmla="*/ 57325 h 971126"/>
              <a:gd name="connsiteX2" fmla="*/ 841217 w 957944"/>
              <a:gd name="connsiteY2" fmla="*/ 183449 h 971126"/>
              <a:gd name="connsiteX3" fmla="*/ 945356 w 957944"/>
              <a:gd name="connsiteY3" fmla="*/ 971126 h 97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7944" h="971126">
                <a:moveTo>
                  <a:pt x="389" y="940194"/>
                </a:moveTo>
                <a:cubicBezTo>
                  <a:pt x="-1363" y="561821"/>
                  <a:pt x="-3114" y="183449"/>
                  <a:pt x="137024" y="57325"/>
                </a:cubicBezTo>
                <a:cubicBezTo>
                  <a:pt x="277162" y="-68799"/>
                  <a:pt x="706495" y="31149"/>
                  <a:pt x="841217" y="183449"/>
                </a:cubicBezTo>
                <a:cubicBezTo>
                  <a:pt x="975939" y="335749"/>
                  <a:pt x="967009" y="776470"/>
                  <a:pt x="945356" y="971126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A1B6FCF4-CA68-3D4B-9D47-C0BD009D45EE}"/>
              </a:ext>
            </a:extLst>
          </p:cNvPr>
          <p:cNvSpPr txBox="1"/>
          <p:nvPr/>
        </p:nvSpPr>
        <p:spPr>
          <a:xfrm>
            <a:off x="9468575" y="435835"/>
            <a:ext cx="10968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Confirm</a:t>
            </a:r>
            <a:br>
              <a:rPr lang="en-US" dirty="0"/>
            </a:br>
            <a:r>
              <a:rPr lang="en-US" dirty="0"/>
              <a:t>Insurance</a:t>
            </a:r>
          </a:p>
        </p:txBody>
      </p:sp>
      <p:grpSp>
        <p:nvGrpSpPr>
          <p:cNvPr id="71" name="Group 70">
            <a:extLst>
              <a:ext uri="{FF2B5EF4-FFF2-40B4-BE49-F238E27FC236}">
                <a16:creationId xmlns:a16="http://schemas.microsoft.com/office/drawing/2014/main" id="{1D3CD890-1579-854F-B862-3AA884C3FDA4}"/>
              </a:ext>
            </a:extLst>
          </p:cNvPr>
          <p:cNvGrpSpPr/>
          <p:nvPr/>
        </p:nvGrpSpPr>
        <p:grpSpPr>
          <a:xfrm>
            <a:off x="9612913" y="3901766"/>
            <a:ext cx="1905002" cy="2363749"/>
            <a:chOff x="2043544" y="1633000"/>
            <a:chExt cx="1905002" cy="2363749"/>
          </a:xfrm>
        </p:grpSpPr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17224A0C-AB62-3A4F-9F40-EA4475EA8929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Entry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TimeoutExit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CE3FE16F-79B0-374B-94B8-13043539EF73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227F103C-1C46-9042-8793-4331B19629AA}"/>
              </a:ext>
            </a:extLst>
          </p:cNvPr>
          <p:cNvCxnSpPr>
            <a:cxnSpLocks/>
            <a:stCxn id="41" idx="3"/>
            <a:endCxn id="73" idx="1"/>
          </p:cNvCxnSpPr>
          <p:nvPr/>
        </p:nvCxnSpPr>
        <p:spPr>
          <a:xfrm>
            <a:off x="8217458" y="2910624"/>
            <a:ext cx="1395455" cy="2570061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01313F32-23F9-FE48-BD39-DFF1646E8141}"/>
              </a:ext>
            </a:extLst>
          </p:cNvPr>
          <p:cNvSpPr txBox="1"/>
          <p:nvPr/>
        </p:nvSpPr>
        <p:spPr>
          <a:xfrm>
            <a:off x="8632026" y="4549731"/>
            <a:ext cx="9701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Timeout</a:t>
            </a: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7A47EEB0-9765-DE43-85DF-260E4976B830}"/>
              </a:ext>
            </a:extLst>
          </p:cNvPr>
          <p:cNvSpPr/>
          <p:nvPr/>
        </p:nvSpPr>
        <p:spPr>
          <a:xfrm>
            <a:off x="11254081" y="3734490"/>
            <a:ext cx="450273" cy="46571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9771C627-78FE-3C4A-96C1-A2D8ED839B3A}"/>
              </a:ext>
            </a:extLst>
          </p:cNvPr>
          <p:cNvSpPr/>
          <p:nvPr/>
        </p:nvSpPr>
        <p:spPr>
          <a:xfrm>
            <a:off x="42972" y="5273822"/>
            <a:ext cx="450273" cy="46571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6EC2D95-75D7-E94B-A68B-A8673C7241A5}"/>
              </a:ext>
            </a:extLst>
          </p:cNvPr>
          <p:cNvCxnSpPr>
            <a:cxnSpLocks/>
            <a:stCxn id="82" idx="6"/>
            <a:endCxn id="87" idx="1"/>
          </p:cNvCxnSpPr>
          <p:nvPr/>
        </p:nvCxnSpPr>
        <p:spPr>
          <a:xfrm>
            <a:off x="493245" y="5506679"/>
            <a:ext cx="593858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281890F2-6B97-7849-9555-B727D1A8FECC}"/>
              </a:ext>
            </a:extLst>
          </p:cNvPr>
          <p:cNvSpPr txBox="1"/>
          <p:nvPr/>
        </p:nvSpPr>
        <p:spPr>
          <a:xfrm>
            <a:off x="239698" y="4932366"/>
            <a:ext cx="7990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Create</a:t>
            </a: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0034B037-33D6-124E-A69F-A0FC76EE6DB0}"/>
              </a:ext>
            </a:extLst>
          </p:cNvPr>
          <p:cNvGrpSpPr/>
          <p:nvPr/>
        </p:nvGrpSpPr>
        <p:grpSpPr>
          <a:xfrm>
            <a:off x="1087103" y="3927760"/>
            <a:ext cx="1905002" cy="2363749"/>
            <a:chOff x="2043544" y="1633000"/>
            <a:chExt cx="1905002" cy="2363749"/>
          </a:xfrm>
        </p:grpSpPr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0C5321DD-AA58-B649-94E9-47EBCAC18CCC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Entry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Draft</a:t>
              </a:r>
            </a:p>
          </p:txBody>
        </p:sp>
        <p:sp>
          <p:nvSpPr>
            <p:cNvPr id="87" name="TextBox 86">
              <a:extLst>
                <a:ext uri="{FF2B5EF4-FFF2-40B4-BE49-F238E27FC236}">
                  <a16:creationId xmlns:a16="http://schemas.microsoft.com/office/drawing/2014/main" id="{42EF941C-2522-EB49-A50E-611DF8D6E577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Properties: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sp>
        <p:nvSpPr>
          <p:cNvPr id="88" name="Freeform 87">
            <a:extLst>
              <a:ext uri="{FF2B5EF4-FFF2-40B4-BE49-F238E27FC236}">
                <a16:creationId xmlns:a16="http://schemas.microsoft.com/office/drawing/2014/main" id="{B58830F7-E6B3-8349-B0D8-E08B556B6CC2}"/>
              </a:ext>
            </a:extLst>
          </p:cNvPr>
          <p:cNvSpPr/>
          <p:nvPr/>
        </p:nvSpPr>
        <p:spPr>
          <a:xfrm flipV="1">
            <a:off x="1421802" y="6274292"/>
            <a:ext cx="1054877" cy="446496"/>
          </a:xfrm>
          <a:custGeom>
            <a:avLst/>
            <a:gdLst>
              <a:gd name="connsiteX0" fmla="*/ 389 w 944912"/>
              <a:gd name="connsiteY0" fmla="*/ 939141 h 1019174"/>
              <a:gd name="connsiteX1" fmla="*/ 137024 w 944912"/>
              <a:gd name="connsiteY1" fmla="*/ 56272 h 1019174"/>
              <a:gd name="connsiteX2" fmla="*/ 841217 w 944912"/>
              <a:gd name="connsiteY2" fmla="*/ 182396 h 1019174"/>
              <a:gd name="connsiteX3" fmla="*/ 935810 w 944912"/>
              <a:gd name="connsiteY3" fmla="*/ 939141 h 1019174"/>
              <a:gd name="connsiteX4" fmla="*/ 935810 w 944912"/>
              <a:gd name="connsiteY4" fmla="*/ 960162 h 1019174"/>
              <a:gd name="connsiteX0" fmla="*/ 389 w 1012922"/>
              <a:gd name="connsiteY0" fmla="*/ 939141 h 1093002"/>
              <a:gd name="connsiteX1" fmla="*/ 137024 w 1012922"/>
              <a:gd name="connsiteY1" fmla="*/ 56272 h 1093002"/>
              <a:gd name="connsiteX2" fmla="*/ 841217 w 1012922"/>
              <a:gd name="connsiteY2" fmla="*/ 182396 h 1093002"/>
              <a:gd name="connsiteX3" fmla="*/ 935810 w 1012922"/>
              <a:gd name="connsiteY3" fmla="*/ 939141 h 1093002"/>
              <a:gd name="connsiteX4" fmla="*/ 1012167 w 1012922"/>
              <a:gd name="connsiteY4" fmla="*/ 1069177 h 1093002"/>
              <a:gd name="connsiteX0" fmla="*/ 389 w 1012167"/>
              <a:gd name="connsiteY0" fmla="*/ 943740 h 1073776"/>
              <a:gd name="connsiteX1" fmla="*/ 137024 w 1012167"/>
              <a:gd name="connsiteY1" fmla="*/ 60871 h 1073776"/>
              <a:gd name="connsiteX2" fmla="*/ 841217 w 1012167"/>
              <a:gd name="connsiteY2" fmla="*/ 186995 h 1073776"/>
              <a:gd name="connsiteX3" fmla="*/ 1012167 w 1012167"/>
              <a:gd name="connsiteY3" fmla="*/ 1073776 h 1073776"/>
              <a:gd name="connsiteX0" fmla="*/ 389 w 945356"/>
              <a:gd name="connsiteY0" fmla="*/ 940194 h 971126"/>
              <a:gd name="connsiteX1" fmla="*/ 137024 w 945356"/>
              <a:gd name="connsiteY1" fmla="*/ 57325 h 971126"/>
              <a:gd name="connsiteX2" fmla="*/ 841217 w 945356"/>
              <a:gd name="connsiteY2" fmla="*/ 183449 h 971126"/>
              <a:gd name="connsiteX3" fmla="*/ 945356 w 945356"/>
              <a:gd name="connsiteY3" fmla="*/ 971126 h 971126"/>
              <a:gd name="connsiteX0" fmla="*/ 389 w 957944"/>
              <a:gd name="connsiteY0" fmla="*/ 940194 h 971126"/>
              <a:gd name="connsiteX1" fmla="*/ 137024 w 957944"/>
              <a:gd name="connsiteY1" fmla="*/ 57325 h 971126"/>
              <a:gd name="connsiteX2" fmla="*/ 841217 w 957944"/>
              <a:gd name="connsiteY2" fmla="*/ 183449 h 971126"/>
              <a:gd name="connsiteX3" fmla="*/ 945356 w 957944"/>
              <a:gd name="connsiteY3" fmla="*/ 971126 h 9711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57944" h="971126">
                <a:moveTo>
                  <a:pt x="389" y="940194"/>
                </a:moveTo>
                <a:cubicBezTo>
                  <a:pt x="-1363" y="561821"/>
                  <a:pt x="-3114" y="183449"/>
                  <a:pt x="137024" y="57325"/>
                </a:cubicBezTo>
                <a:cubicBezTo>
                  <a:pt x="277162" y="-68799"/>
                  <a:pt x="706495" y="31149"/>
                  <a:pt x="841217" y="183449"/>
                </a:cubicBezTo>
                <a:cubicBezTo>
                  <a:pt x="975939" y="335749"/>
                  <a:pt x="967009" y="776470"/>
                  <a:pt x="945356" y="971126"/>
                </a:cubicBezTo>
              </a:path>
            </a:pathLst>
          </a:custGeom>
          <a:noFill/>
          <a:ln>
            <a:headEnd type="none" w="med" len="med"/>
            <a:tailEnd type="arrow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93AD39C-3536-1445-991A-54AEA84BB7C1}"/>
              </a:ext>
            </a:extLst>
          </p:cNvPr>
          <p:cNvSpPr txBox="1"/>
          <p:nvPr/>
        </p:nvSpPr>
        <p:spPr>
          <a:xfrm>
            <a:off x="1512165" y="6291509"/>
            <a:ext cx="8741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Update</a:t>
            </a:r>
          </a:p>
        </p:txBody>
      </p:sp>
    </p:spTree>
    <p:extLst>
      <p:ext uri="{BB962C8B-B14F-4D97-AF65-F5344CB8AC3E}">
        <p14:creationId xmlns:p14="http://schemas.microsoft.com/office/powerpoint/2010/main" val="18840310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A7ADB11-309A-B140-B3D4-71A0B97CFF51}"/>
              </a:ext>
            </a:extLst>
          </p:cNvPr>
          <p:cNvCxnSpPr>
            <a:cxnSpLocks/>
            <a:stCxn id="6" idx="3"/>
            <a:endCxn id="13" idx="1"/>
          </p:cNvCxnSpPr>
          <p:nvPr/>
        </p:nvCxnSpPr>
        <p:spPr>
          <a:xfrm>
            <a:off x="2046113" y="2210336"/>
            <a:ext cx="589910" cy="28775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6A938B0B-4427-1A48-90C1-DAD11101E360}"/>
              </a:ext>
            </a:extLst>
          </p:cNvPr>
          <p:cNvSpPr txBox="1"/>
          <p:nvPr/>
        </p:nvSpPr>
        <p:spPr>
          <a:xfrm>
            <a:off x="2060281" y="1842066"/>
            <a:ext cx="7154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Share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6C699B91-63FE-FE47-A81B-A939801CBE21}"/>
              </a:ext>
            </a:extLst>
          </p:cNvPr>
          <p:cNvGrpSpPr/>
          <p:nvPr/>
        </p:nvGrpSpPr>
        <p:grpSpPr>
          <a:xfrm>
            <a:off x="2636023" y="660192"/>
            <a:ext cx="1905002" cy="2363749"/>
            <a:chOff x="2043544" y="1633000"/>
            <a:chExt cx="1905002" cy="2363749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EBDA457B-7AA3-214F-9AA0-85F3531F4540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Exit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ShareExit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E9BF7901-A825-A348-A03A-E855B3AC31E3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</a:t>
              </a:r>
            </a:p>
          </p:txBody>
        </p: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BF51914-AB55-6E42-8C3D-3F4CAA797617}"/>
              </a:ext>
            </a:extLst>
          </p:cNvPr>
          <p:cNvGrpSpPr/>
          <p:nvPr/>
        </p:nvGrpSpPr>
        <p:grpSpPr>
          <a:xfrm>
            <a:off x="141111" y="631417"/>
            <a:ext cx="1905002" cy="2363749"/>
            <a:chOff x="2043544" y="1633000"/>
            <a:chExt cx="1905002" cy="2363749"/>
          </a:xfrm>
        </p:grpSpPr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676C2B53-28F8-514B-8567-9BC7DBDCFF3E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Exit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ConfirmedExit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B0C49299-1F1E-7F45-BCE6-5C4F21B4CE02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5B45070-6C42-EC43-8F27-3BF8D68C41BC}"/>
              </a:ext>
            </a:extLst>
          </p:cNvPr>
          <p:cNvCxnSpPr>
            <a:cxnSpLocks/>
            <a:stCxn id="13" idx="3"/>
            <a:endCxn id="27" idx="1"/>
          </p:cNvCxnSpPr>
          <p:nvPr/>
        </p:nvCxnSpPr>
        <p:spPr>
          <a:xfrm flipV="1">
            <a:off x="4541025" y="2239110"/>
            <a:ext cx="589910" cy="1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BFEDE294-13EB-C543-9F59-08CD81FEAF3B}"/>
              </a:ext>
            </a:extLst>
          </p:cNvPr>
          <p:cNvGrpSpPr/>
          <p:nvPr/>
        </p:nvGrpSpPr>
        <p:grpSpPr>
          <a:xfrm>
            <a:off x="5130935" y="660191"/>
            <a:ext cx="1905002" cy="2363749"/>
            <a:chOff x="2043544" y="1633000"/>
            <a:chExt cx="1905002" cy="2363749"/>
          </a:xfrm>
        </p:grpSpPr>
        <p:sp>
          <p:nvSpPr>
            <p:cNvPr id="26" name="Rounded Rectangle 25">
              <a:extLst>
                <a:ext uri="{FF2B5EF4-FFF2-40B4-BE49-F238E27FC236}">
                  <a16:creationId xmlns:a16="http://schemas.microsoft.com/office/drawing/2014/main" id="{9948A469-8231-614E-927F-B8B7651D65D8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Exit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PaymentSentExit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FA836585-B883-7646-A81B-1B4B04D52861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43F22F8B-17C5-9F4F-B873-E6FFCC696129}"/>
              </a:ext>
            </a:extLst>
          </p:cNvPr>
          <p:cNvGrpSpPr/>
          <p:nvPr/>
        </p:nvGrpSpPr>
        <p:grpSpPr>
          <a:xfrm>
            <a:off x="5130935" y="3927760"/>
            <a:ext cx="1905002" cy="2363749"/>
            <a:chOff x="2043544" y="1633000"/>
            <a:chExt cx="1905002" cy="2363749"/>
          </a:xfrm>
        </p:grpSpPr>
        <p:sp>
          <p:nvSpPr>
            <p:cNvPr id="29" name="Rounded Rectangle 28">
              <a:extLst>
                <a:ext uri="{FF2B5EF4-FFF2-40B4-BE49-F238E27FC236}">
                  <a16:creationId xmlns:a16="http://schemas.microsoft.com/office/drawing/2014/main" id="{E06EF6FA-D873-AC4A-B0C8-7369D2A332C6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Entry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InformedEntry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A58E1E13-6319-A245-AE10-A250C5131418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</a:t>
              </a:r>
            </a:p>
          </p:txBody>
        </p:sp>
      </p:grp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20FE02D4-C423-5347-92A2-515F7B040DBA}"/>
              </a:ext>
            </a:extLst>
          </p:cNvPr>
          <p:cNvCxnSpPr>
            <a:cxnSpLocks/>
            <a:stCxn id="27" idx="3"/>
            <a:endCxn id="37" idx="1"/>
          </p:cNvCxnSpPr>
          <p:nvPr/>
        </p:nvCxnSpPr>
        <p:spPr>
          <a:xfrm>
            <a:off x="7035937" y="2239110"/>
            <a:ext cx="717269" cy="612307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5" name="Group 34">
            <a:extLst>
              <a:ext uri="{FF2B5EF4-FFF2-40B4-BE49-F238E27FC236}">
                <a16:creationId xmlns:a16="http://schemas.microsoft.com/office/drawing/2014/main" id="{18D5FC41-A9C7-6B4D-BEEC-45AF9BA34661}"/>
              </a:ext>
            </a:extLst>
          </p:cNvPr>
          <p:cNvGrpSpPr/>
          <p:nvPr/>
        </p:nvGrpSpPr>
        <p:grpSpPr>
          <a:xfrm>
            <a:off x="7753206" y="1272498"/>
            <a:ext cx="1905002" cy="2363749"/>
            <a:chOff x="2043544" y="1633000"/>
            <a:chExt cx="1905002" cy="2363749"/>
          </a:xfrm>
        </p:grpSpPr>
        <p:sp>
          <p:nvSpPr>
            <p:cNvPr id="36" name="Rounded Rectangle 35">
              <a:extLst>
                <a:ext uri="{FF2B5EF4-FFF2-40B4-BE49-F238E27FC236}">
                  <a16:creationId xmlns:a16="http://schemas.microsoft.com/office/drawing/2014/main" id="{7C15C731-2F64-D94C-8CA8-3D09F8D39C12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Exit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Accepted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D971DD5-40B4-764B-A1D3-0D4B83D54321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</a:t>
              </a:r>
            </a:p>
          </p:txBody>
        </p:sp>
      </p:grp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11BF368-71AC-9A49-8130-15ACBB9DB326}"/>
              </a:ext>
            </a:extLst>
          </p:cNvPr>
          <p:cNvCxnSpPr>
            <a:cxnSpLocks/>
            <a:stCxn id="30" idx="3"/>
            <a:endCxn id="45" idx="1"/>
          </p:cNvCxnSpPr>
          <p:nvPr/>
        </p:nvCxnSpPr>
        <p:spPr>
          <a:xfrm>
            <a:off x="7035937" y="5506679"/>
            <a:ext cx="717269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A096404-94B8-F544-A87A-B123ED5BED74}"/>
              </a:ext>
            </a:extLst>
          </p:cNvPr>
          <p:cNvGrpSpPr/>
          <p:nvPr/>
        </p:nvGrpSpPr>
        <p:grpSpPr>
          <a:xfrm>
            <a:off x="7753206" y="3927760"/>
            <a:ext cx="1905002" cy="2363749"/>
            <a:chOff x="2043544" y="1633000"/>
            <a:chExt cx="1905002" cy="2363749"/>
          </a:xfrm>
        </p:grpSpPr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D7EA3167-9476-C640-91D4-B754F6F0B923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Entry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</a:t>
              </a:r>
              <a:r>
                <a:rPr lang="en-US" sz="1200">
                  <a:solidFill>
                    <a:schemeClr val="tx1"/>
                  </a:solidFill>
                </a:rPr>
                <a:t>= Duplicated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335266CE-5781-B141-9A1C-68A00F0F2F44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4869425-A14C-6643-B80D-612E49C7941A}"/>
              </a:ext>
            </a:extLst>
          </p:cNvPr>
          <p:cNvGrpSpPr/>
          <p:nvPr/>
        </p:nvGrpSpPr>
        <p:grpSpPr>
          <a:xfrm>
            <a:off x="1683522" y="3743093"/>
            <a:ext cx="1905002" cy="2363749"/>
            <a:chOff x="2043544" y="1633000"/>
            <a:chExt cx="1905002" cy="2363749"/>
          </a:xfrm>
        </p:grpSpPr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A9CE979B-F1E8-6747-80C1-0BD042A1808A}"/>
                </a:ext>
              </a:extLst>
            </p:cNvPr>
            <p:cNvSpPr/>
            <p:nvPr/>
          </p:nvSpPr>
          <p:spPr>
            <a:xfrm>
              <a:off x="2043544" y="1633000"/>
              <a:ext cx="1905002" cy="2363749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Exit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NotShared</a:t>
              </a:r>
              <a:br>
                <a:rPr lang="en-US" sz="1200" dirty="0">
                  <a:solidFill>
                    <a:schemeClr val="tx1"/>
                  </a:solidFill>
                </a:rPr>
              </a:br>
              <a:r>
                <a:rPr lang="en-US" sz="1200" dirty="0">
                  <a:solidFill>
                    <a:schemeClr val="tx1"/>
                  </a:solidFill>
                </a:rPr>
                <a:t>Duplicated</a:t>
              </a: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0682543-841B-9743-8088-054DF3CDC5AE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86E0AE3C-6919-C344-8AE3-AD77803DCCAB}"/>
              </a:ext>
            </a:extLst>
          </p:cNvPr>
          <p:cNvCxnSpPr>
            <a:cxnSpLocks/>
            <a:stCxn id="5" idx="2"/>
            <a:endCxn id="48" idx="0"/>
          </p:cNvCxnSpPr>
          <p:nvPr/>
        </p:nvCxnSpPr>
        <p:spPr>
          <a:xfrm>
            <a:off x="1093612" y="2995166"/>
            <a:ext cx="1542411" cy="747927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52">
            <a:extLst>
              <a:ext uri="{FF2B5EF4-FFF2-40B4-BE49-F238E27FC236}">
                <a16:creationId xmlns:a16="http://schemas.microsoft.com/office/drawing/2014/main" id="{CB5287A5-E42C-CF4B-A45B-03B91A4DA257}"/>
              </a:ext>
            </a:extLst>
          </p:cNvPr>
          <p:cNvSpPr txBox="1"/>
          <p:nvPr/>
        </p:nvSpPr>
        <p:spPr>
          <a:xfrm>
            <a:off x="1464604" y="3161383"/>
            <a:ext cx="986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NoShare</a:t>
            </a:r>
            <a:endParaRPr lang="en-US" dirty="0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1CE1229-BFBD-3E4F-8EC9-3E25C9DF47AD}"/>
              </a:ext>
            </a:extLst>
          </p:cNvPr>
          <p:cNvGrpSpPr/>
          <p:nvPr/>
        </p:nvGrpSpPr>
        <p:grpSpPr>
          <a:xfrm>
            <a:off x="9974523" y="2026731"/>
            <a:ext cx="1905002" cy="2733081"/>
            <a:chOff x="2043544" y="1633000"/>
            <a:chExt cx="1905002" cy="2733081"/>
          </a:xfrm>
        </p:grpSpPr>
        <p:sp>
          <p:nvSpPr>
            <p:cNvPr id="60" name="Rounded Rectangle 59">
              <a:extLst>
                <a:ext uri="{FF2B5EF4-FFF2-40B4-BE49-F238E27FC236}">
                  <a16:creationId xmlns:a16="http://schemas.microsoft.com/office/drawing/2014/main" id="{B415AEE9-9AF0-0F45-9B4D-307B1257B793}"/>
                </a:ext>
              </a:extLst>
            </p:cNvPr>
            <p:cNvSpPr/>
            <p:nvPr/>
          </p:nvSpPr>
          <p:spPr>
            <a:xfrm>
              <a:off x="2043544" y="1633000"/>
              <a:ext cx="1905002" cy="273308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Match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Matched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93F07D0-1149-044C-B3E3-1128467C6B5D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Exit: </a:t>
              </a:r>
              <a:r>
                <a:rPr lang="en-US" sz="1200" dirty="0" err="1"/>
                <a:t>StateRef</a:t>
              </a:r>
              <a:r>
                <a:rPr lang="en-US" sz="1200" dirty="0"/>
                <a:t>*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Entry: </a:t>
              </a:r>
              <a:r>
                <a:rPr lang="en-US" sz="1200" dirty="0" err="1"/>
                <a:t>StateRef</a:t>
              </a:r>
              <a:r>
                <a:rPr lang="en-US" sz="1200" dirty="0"/>
                <a:t>*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sp>
        <p:nvSpPr>
          <p:cNvPr id="62" name="Right Arrow 61">
            <a:extLst>
              <a:ext uri="{FF2B5EF4-FFF2-40B4-BE49-F238E27FC236}">
                <a16:creationId xmlns:a16="http://schemas.microsoft.com/office/drawing/2014/main" id="{FD140B1A-E55C-BC4D-971E-951271549456}"/>
              </a:ext>
            </a:extLst>
          </p:cNvPr>
          <p:cNvSpPr/>
          <p:nvPr/>
        </p:nvSpPr>
        <p:spPr>
          <a:xfrm rot="1800000">
            <a:off x="9324053" y="1431159"/>
            <a:ext cx="1109232" cy="82181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Consumed In</a:t>
            </a:r>
          </a:p>
        </p:txBody>
      </p:sp>
      <p:sp>
        <p:nvSpPr>
          <p:cNvPr id="63" name="Right Arrow 62">
            <a:extLst>
              <a:ext uri="{FF2B5EF4-FFF2-40B4-BE49-F238E27FC236}">
                <a16:creationId xmlns:a16="http://schemas.microsoft.com/office/drawing/2014/main" id="{8510C515-AF09-1C47-913D-1F3F845504DA}"/>
              </a:ext>
            </a:extLst>
          </p:cNvPr>
          <p:cNvSpPr/>
          <p:nvPr/>
        </p:nvSpPr>
        <p:spPr>
          <a:xfrm rot="19800000">
            <a:off x="9164233" y="4071576"/>
            <a:ext cx="1109232" cy="821812"/>
          </a:xfrm>
          <a:prstGeom prst="rightArrow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tx1"/>
                </a:solidFill>
              </a:rPr>
              <a:t>Consumed In</a:t>
            </a: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74A1E6F-B9B4-1E49-AA9D-54DBEBE13A35}"/>
              </a:ext>
            </a:extLst>
          </p:cNvPr>
          <p:cNvSpPr/>
          <p:nvPr/>
        </p:nvSpPr>
        <p:spPr>
          <a:xfrm>
            <a:off x="3287238" y="3601203"/>
            <a:ext cx="450273" cy="46571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0B9B9D9D-CCFA-B249-B97F-FD93EE0C2075}"/>
              </a:ext>
            </a:extLst>
          </p:cNvPr>
          <p:cNvSpPr txBox="1"/>
          <p:nvPr/>
        </p:nvSpPr>
        <p:spPr>
          <a:xfrm>
            <a:off x="6863978" y="2346975"/>
            <a:ext cx="826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Accept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7BC63B79-C362-E749-9E56-E2569AC1327C}"/>
              </a:ext>
            </a:extLst>
          </p:cNvPr>
          <p:cNvSpPr txBox="1"/>
          <p:nvPr/>
        </p:nvSpPr>
        <p:spPr>
          <a:xfrm>
            <a:off x="6846980" y="4952680"/>
            <a:ext cx="107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Duplicate</a:t>
            </a:r>
          </a:p>
        </p:txBody>
      </p: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47C821A7-2B51-D443-87ED-A3BFCE4078CC}"/>
              </a:ext>
            </a:extLst>
          </p:cNvPr>
          <p:cNvCxnSpPr>
            <a:cxnSpLocks/>
            <a:stCxn id="13" idx="2"/>
            <a:endCxn id="37" idx="1"/>
          </p:cNvCxnSpPr>
          <p:nvPr/>
        </p:nvCxnSpPr>
        <p:spPr>
          <a:xfrm rot="5400000" flipH="1" flipV="1">
            <a:off x="5584603" y="855338"/>
            <a:ext cx="172524" cy="4164682"/>
          </a:xfrm>
          <a:prstGeom prst="bentConnector4">
            <a:avLst>
              <a:gd name="adj1" fmla="val -132503"/>
              <a:gd name="adj2" fmla="val 89558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>
            <a:extLst>
              <a:ext uri="{FF2B5EF4-FFF2-40B4-BE49-F238E27FC236}">
                <a16:creationId xmlns:a16="http://schemas.microsoft.com/office/drawing/2014/main" id="{E6B85EE5-4731-B241-8151-E29E7F10D800}"/>
              </a:ext>
            </a:extLst>
          </p:cNvPr>
          <p:cNvSpPr txBox="1"/>
          <p:nvPr/>
        </p:nvSpPr>
        <p:spPr>
          <a:xfrm>
            <a:off x="4935986" y="3740211"/>
            <a:ext cx="10611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Accepted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081B8B1-1445-EF48-9E72-1303340DCBD3}"/>
              </a:ext>
            </a:extLst>
          </p:cNvPr>
          <p:cNvSpPr txBox="1"/>
          <p:nvPr/>
        </p:nvSpPr>
        <p:spPr>
          <a:xfrm>
            <a:off x="4333343" y="1903291"/>
            <a:ext cx="100527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Send</a:t>
            </a:r>
            <a:br>
              <a:rPr lang="en-US" dirty="0"/>
            </a:br>
            <a:r>
              <a:rPr lang="en-US" dirty="0"/>
              <a:t>Payment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2C6A2BF8-9969-DB4E-BC75-3E79CED6496E}"/>
              </a:ext>
            </a:extLst>
          </p:cNvPr>
          <p:cNvSpPr txBox="1"/>
          <p:nvPr/>
        </p:nvSpPr>
        <p:spPr>
          <a:xfrm>
            <a:off x="7035937" y="939192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Decline</a:t>
            </a:r>
          </a:p>
        </p:txBody>
      </p:sp>
      <p:sp>
        <p:nvSpPr>
          <p:cNvPr id="65" name="Rounded Rectangle 64">
            <a:extLst>
              <a:ext uri="{FF2B5EF4-FFF2-40B4-BE49-F238E27FC236}">
                <a16:creationId xmlns:a16="http://schemas.microsoft.com/office/drawing/2014/main" id="{399B9395-04CE-A84E-8B6E-02E77A206B97}"/>
              </a:ext>
            </a:extLst>
          </p:cNvPr>
          <p:cNvSpPr/>
          <p:nvPr/>
        </p:nvSpPr>
        <p:spPr>
          <a:xfrm>
            <a:off x="7753207" y="347259"/>
            <a:ext cx="1905002" cy="73735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Exit Message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Status = Declined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EB9BEA56-FC70-C641-8276-A79985F314A3}"/>
              </a:ext>
            </a:extLst>
          </p:cNvPr>
          <p:cNvCxnSpPr>
            <a:cxnSpLocks/>
            <a:stCxn id="27" idx="3"/>
            <a:endCxn id="65" idx="1"/>
          </p:cNvCxnSpPr>
          <p:nvPr/>
        </p:nvCxnSpPr>
        <p:spPr>
          <a:xfrm flipV="1">
            <a:off x="7035937" y="715936"/>
            <a:ext cx="717270" cy="1523174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Oval 67">
            <a:extLst>
              <a:ext uri="{FF2B5EF4-FFF2-40B4-BE49-F238E27FC236}">
                <a16:creationId xmlns:a16="http://schemas.microsoft.com/office/drawing/2014/main" id="{A241F3E1-7BCB-EF49-AD73-91D8872B6DF3}"/>
              </a:ext>
            </a:extLst>
          </p:cNvPr>
          <p:cNvSpPr/>
          <p:nvPr/>
        </p:nvSpPr>
        <p:spPr>
          <a:xfrm>
            <a:off x="9493712" y="119740"/>
            <a:ext cx="450273" cy="46571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BC2473D2-E279-194F-AB11-59B5AECD02A8}"/>
              </a:ext>
            </a:extLst>
          </p:cNvPr>
          <p:cNvSpPr txBox="1"/>
          <p:nvPr/>
        </p:nvSpPr>
        <p:spPr>
          <a:xfrm>
            <a:off x="1776094" y="3386530"/>
            <a:ext cx="10709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Duplicate</a:t>
            </a:r>
          </a:p>
        </p:txBody>
      </p:sp>
      <p:cxnSp>
        <p:nvCxnSpPr>
          <p:cNvPr id="70" name="Straight Connector 50">
            <a:extLst>
              <a:ext uri="{FF2B5EF4-FFF2-40B4-BE49-F238E27FC236}">
                <a16:creationId xmlns:a16="http://schemas.microsoft.com/office/drawing/2014/main" id="{357BB5D6-EB03-0847-8FB5-CF06DAF66315}"/>
              </a:ext>
            </a:extLst>
          </p:cNvPr>
          <p:cNvCxnSpPr>
            <a:cxnSpLocks/>
            <a:stCxn id="12" idx="0"/>
            <a:endCxn id="65" idx="1"/>
          </p:cNvCxnSpPr>
          <p:nvPr/>
        </p:nvCxnSpPr>
        <p:spPr>
          <a:xfrm rot="16200000" flipH="1">
            <a:off x="5642993" y="-1394277"/>
            <a:ext cx="55744" cy="4164683"/>
          </a:xfrm>
          <a:prstGeom prst="bentConnector4">
            <a:avLst>
              <a:gd name="adj1" fmla="val -410089"/>
              <a:gd name="adj2" fmla="val 90299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>
            <a:extLst>
              <a:ext uri="{FF2B5EF4-FFF2-40B4-BE49-F238E27FC236}">
                <a16:creationId xmlns:a16="http://schemas.microsoft.com/office/drawing/2014/main" id="{691B2CF7-7D3D-714F-9682-4463BFDD9FD5}"/>
              </a:ext>
            </a:extLst>
          </p:cNvPr>
          <p:cNvSpPr txBox="1"/>
          <p:nvPr/>
        </p:nvSpPr>
        <p:spPr>
          <a:xfrm>
            <a:off x="4964630" y="290858"/>
            <a:ext cx="883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Decline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411D5423-7DB0-6F42-B386-513EC46B22B6}"/>
              </a:ext>
            </a:extLst>
          </p:cNvPr>
          <p:cNvSpPr txBox="1"/>
          <p:nvPr/>
        </p:nvSpPr>
        <p:spPr>
          <a:xfrm>
            <a:off x="4875823" y="3107958"/>
            <a:ext cx="8264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Accept</a:t>
            </a:r>
          </a:p>
        </p:txBody>
      </p:sp>
    </p:spTree>
    <p:extLst>
      <p:ext uri="{BB962C8B-B14F-4D97-AF65-F5344CB8AC3E}">
        <p14:creationId xmlns:p14="http://schemas.microsoft.com/office/powerpoint/2010/main" val="39654603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731B897B-5590-E548-AD2F-BC7BADA7A730}"/>
              </a:ext>
            </a:extLst>
          </p:cNvPr>
          <p:cNvGrpSpPr/>
          <p:nvPr/>
        </p:nvGrpSpPr>
        <p:grpSpPr>
          <a:xfrm>
            <a:off x="121606" y="2026731"/>
            <a:ext cx="1905002" cy="2733081"/>
            <a:chOff x="2043544" y="1633000"/>
            <a:chExt cx="1905002" cy="2733081"/>
          </a:xfrm>
        </p:grpSpPr>
        <p:sp>
          <p:nvSpPr>
            <p:cNvPr id="22" name="Rounded Rectangle 21">
              <a:extLst>
                <a:ext uri="{FF2B5EF4-FFF2-40B4-BE49-F238E27FC236}">
                  <a16:creationId xmlns:a16="http://schemas.microsoft.com/office/drawing/2014/main" id="{DD186DE6-3322-5042-B183-BC1D469E4400}"/>
                </a:ext>
              </a:extLst>
            </p:cNvPr>
            <p:cNvSpPr/>
            <p:nvPr/>
          </p:nvSpPr>
          <p:spPr>
            <a:xfrm>
              <a:off x="2043544" y="1633000"/>
              <a:ext cx="1905002" cy="2733081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Match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Matched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040C0FB6-BB21-3041-B5C2-BB8716598A69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Exit: </a:t>
              </a:r>
              <a:r>
                <a:rPr lang="en-US" sz="1200" dirty="0" err="1"/>
                <a:t>StateRef</a:t>
              </a:r>
              <a:r>
                <a:rPr lang="en-US" sz="1200" dirty="0"/>
                <a:t>*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Entry: </a:t>
              </a:r>
              <a:r>
                <a:rPr lang="en-US" sz="1200" dirty="0" err="1"/>
                <a:t>StateRef</a:t>
              </a:r>
              <a:r>
                <a:rPr lang="en-US" sz="1200" dirty="0"/>
                <a:t>*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7B26C868-3864-454F-B478-53521146E9CC}"/>
              </a:ext>
            </a:extLst>
          </p:cNvPr>
          <p:cNvGrpSpPr/>
          <p:nvPr/>
        </p:nvGrpSpPr>
        <p:grpSpPr>
          <a:xfrm>
            <a:off x="3275773" y="2026731"/>
            <a:ext cx="1905002" cy="2733081"/>
            <a:chOff x="2043544" y="1633000"/>
            <a:chExt cx="1905002" cy="2733081"/>
          </a:xfrm>
        </p:grpSpPr>
        <p:sp>
          <p:nvSpPr>
            <p:cNvPr id="31" name="Rounded Rectangle 30">
              <a:extLst>
                <a:ext uri="{FF2B5EF4-FFF2-40B4-BE49-F238E27FC236}">
                  <a16:creationId xmlns:a16="http://schemas.microsoft.com/office/drawing/2014/main" id="{682E4668-52BC-7942-9761-AE91E796CEE1}"/>
                </a:ext>
              </a:extLst>
            </p:cNvPr>
            <p:cNvSpPr/>
            <p:nvPr/>
          </p:nvSpPr>
          <p:spPr>
            <a:xfrm>
              <a:off x="2043544" y="1633000"/>
              <a:ext cx="1905002" cy="273308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Match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PaymentReceived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66BE79C-8DE8-4547-90BE-ED795DABAA8D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Exit: </a:t>
              </a:r>
              <a:r>
                <a:rPr lang="en-US" sz="1200" dirty="0" err="1"/>
                <a:t>StateRef</a:t>
              </a:r>
              <a:r>
                <a:rPr lang="en-US" sz="1200" dirty="0"/>
                <a:t>*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Entry: </a:t>
              </a:r>
              <a:r>
                <a:rPr lang="en-US" sz="1200" dirty="0" err="1"/>
                <a:t>StateRef</a:t>
              </a:r>
              <a:r>
                <a:rPr lang="en-US" sz="1200" dirty="0"/>
                <a:t>*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CEFBE1F-427A-8A4C-9AF0-914F8F22C8A0}"/>
              </a:ext>
            </a:extLst>
          </p:cNvPr>
          <p:cNvCxnSpPr>
            <a:cxnSpLocks/>
            <a:stCxn id="23" idx="3"/>
            <a:endCxn id="32" idx="1"/>
          </p:cNvCxnSpPr>
          <p:nvPr/>
        </p:nvCxnSpPr>
        <p:spPr>
          <a:xfrm>
            <a:off x="2026608" y="3790316"/>
            <a:ext cx="1249165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CFF0A2B4-0158-7D4E-9C4F-62A6A1C2421B}"/>
              </a:ext>
            </a:extLst>
          </p:cNvPr>
          <p:cNvSpPr txBox="1"/>
          <p:nvPr/>
        </p:nvSpPr>
        <p:spPr>
          <a:xfrm>
            <a:off x="2051409" y="3429000"/>
            <a:ext cx="111787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Payement</a:t>
            </a:r>
            <a:endParaRPr lang="en-US" dirty="0"/>
          </a:p>
          <a:p>
            <a:r>
              <a:rPr lang="en-US" dirty="0"/>
              <a:t>Received</a:t>
            </a:r>
          </a:p>
        </p:txBody>
      </p:sp>
      <p:grpSp>
        <p:nvGrpSpPr>
          <p:cNvPr id="37" name="Group 36">
            <a:extLst>
              <a:ext uri="{FF2B5EF4-FFF2-40B4-BE49-F238E27FC236}">
                <a16:creationId xmlns:a16="http://schemas.microsoft.com/office/drawing/2014/main" id="{41EE784E-E0C8-9E4D-AA2C-D0BBC8B59C07}"/>
              </a:ext>
            </a:extLst>
          </p:cNvPr>
          <p:cNvGrpSpPr/>
          <p:nvPr/>
        </p:nvGrpSpPr>
        <p:grpSpPr>
          <a:xfrm>
            <a:off x="8941016" y="2026731"/>
            <a:ext cx="1905002" cy="2733081"/>
            <a:chOff x="2043544" y="1633000"/>
            <a:chExt cx="1905002" cy="2733081"/>
          </a:xfrm>
        </p:grpSpPr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295D6DE4-92AC-BA4C-BE15-4F05331E58A3}"/>
                </a:ext>
              </a:extLst>
            </p:cNvPr>
            <p:cNvSpPr/>
            <p:nvPr/>
          </p:nvSpPr>
          <p:spPr>
            <a:xfrm>
              <a:off x="2043544" y="1633000"/>
              <a:ext cx="1905002" cy="273308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Match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InformedEntry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66072EC2-CD5D-5840-9D2C-22A74DE7D715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Exit: </a:t>
              </a:r>
              <a:r>
                <a:rPr lang="en-US" sz="1200" dirty="0" err="1"/>
                <a:t>StateRef</a:t>
              </a:r>
              <a:r>
                <a:rPr lang="en-US" sz="1200" dirty="0"/>
                <a:t>*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Entry: </a:t>
              </a:r>
              <a:r>
                <a:rPr lang="en-US" sz="1200" dirty="0" err="1"/>
                <a:t>StateRef</a:t>
              </a:r>
              <a:r>
                <a:rPr lang="en-US" sz="1200" dirty="0"/>
                <a:t>*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3E1AE608-4ADC-C444-A061-A38F55EC3710}"/>
              </a:ext>
            </a:extLst>
          </p:cNvPr>
          <p:cNvCxnSpPr>
            <a:cxnSpLocks/>
            <a:stCxn id="56" idx="3"/>
            <a:endCxn id="39" idx="1"/>
          </p:cNvCxnSpPr>
          <p:nvPr/>
        </p:nvCxnSpPr>
        <p:spPr>
          <a:xfrm>
            <a:off x="8179306" y="3790316"/>
            <a:ext cx="761710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>
            <a:extLst>
              <a:ext uri="{FF2B5EF4-FFF2-40B4-BE49-F238E27FC236}">
                <a16:creationId xmlns:a16="http://schemas.microsoft.com/office/drawing/2014/main" id="{D9F8DA9E-C4C9-BD4B-9757-8D9A5810CC45}"/>
              </a:ext>
            </a:extLst>
          </p:cNvPr>
          <p:cNvSpPr txBox="1"/>
          <p:nvPr/>
        </p:nvSpPr>
        <p:spPr>
          <a:xfrm>
            <a:off x="8124890" y="3383958"/>
            <a:ext cx="8148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Inform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5BB6F372-84BC-1840-9082-C8DE0052E204}"/>
              </a:ext>
            </a:extLst>
          </p:cNvPr>
          <p:cNvSpPr/>
          <p:nvPr/>
        </p:nvSpPr>
        <p:spPr>
          <a:xfrm>
            <a:off x="121606" y="1289262"/>
            <a:ext cx="1905002" cy="73746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Exit Message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Status = Matched</a:t>
            </a:r>
          </a:p>
        </p:txBody>
      </p:sp>
      <p:sp>
        <p:nvSpPr>
          <p:cNvPr id="47" name="Rounded Rectangle 46">
            <a:extLst>
              <a:ext uri="{FF2B5EF4-FFF2-40B4-BE49-F238E27FC236}">
                <a16:creationId xmlns:a16="http://schemas.microsoft.com/office/drawing/2014/main" id="{776FB65B-4D31-6240-A7CA-771E10B0F8ED}"/>
              </a:ext>
            </a:extLst>
          </p:cNvPr>
          <p:cNvSpPr/>
          <p:nvPr/>
        </p:nvSpPr>
        <p:spPr>
          <a:xfrm>
            <a:off x="121606" y="4759812"/>
            <a:ext cx="1905002" cy="737469"/>
          </a:xfrm>
          <a:prstGeom prst="roundRect">
            <a:avLst/>
          </a:prstGeom>
          <a:solidFill>
            <a:schemeClr val="bg1">
              <a:lumMod val="9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Entry Message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Status = Matched</a:t>
            </a:r>
          </a:p>
        </p:txBody>
      </p:sp>
      <p:sp>
        <p:nvSpPr>
          <p:cNvPr id="48" name="Rounded Rectangle 47">
            <a:extLst>
              <a:ext uri="{FF2B5EF4-FFF2-40B4-BE49-F238E27FC236}">
                <a16:creationId xmlns:a16="http://schemas.microsoft.com/office/drawing/2014/main" id="{A068766E-679F-5C4B-BC09-0CFBFFD54F7F}"/>
              </a:ext>
            </a:extLst>
          </p:cNvPr>
          <p:cNvSpPr/>
          <p:nvPr/>
        </p:nvSpPr>
        <p:spPr>
          <a:xfrm>
            <a:off x="3275773" y="1289262"/>
            <a:ext cx="1905002" cy="7374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Exit Message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Status = Matched</a:t>
            </a:r>
          </a:p>
        </p:txBody>
      </p:sp>
      <p:sp>
        <p:nvSpPr>
          <p:cNvPr id="49" name="Rounded Rectangle 48">
            <a:extLst>
              <a:ext uri="{FF2B5EF4-FFF2-40B4-BE49-F238E27FC236}">
                <a16:creationId xmlns:a16="http://schemas.microsoft.com/office/drawing/2014/main" id="{44ADE2CD-5895-E345-A062-3CF924E51A9F}"/>
              </a:ext>
            </a:extLst>
          </p:cNvPr>
          <p:cNvSpPr/>
          <p:nvPr/>
        </p:nvSpPr>
        <p:spPr>
          <a:xfrm>
            <a:off x="3275773" y="4759812"/>
            <a:ext cx="1905002" cy="7374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Entry Message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Status = Matched</a:t>
            </a:r>
          </a:p>
        </p:txBody>
      </p:sp>
      <p:sp>
        <p:nvSpPr>
          <p:cNvPr id="50" name="Rounded Rectangle 49">
            <a:extLst>
              <a:ext uri="{FF2B5EF4-FFF2-40B4-BE49-F238E27FC236}">
                <a16:creationId xmlns:a16="http://schemas.microsoft.com/office/drawing/2014/main" id="{DEF428F1-D634-E84A-BAD2-34C7A9EAD9D4}"/>
              </a:ext>
            </a:extLst>
          </p:cNvPr>
          <p:cNvSpPr/>
          <p:nvPr/>
        </p:nvSpPr>
        <p:spPr>
          <a:xfrm>
            <a:off x="8939728" y="1289262"/>
            <a:ext cx="1905002" cy="7374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Exit Message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Status = Matched</a:t>
            </a:r>
          </a:p>
        </p:txBody>
      </p:sp>
      <p:sp>
        <p:nvSpPr>
          <p:cNvPr id="51" name="Rounded Rectangle 50">
            <a:extLst>
              <a:ext uri="{FF2B5EF4-FFF2-40B4-BE49-F238E27FC236}">
                <a16:creationId xmlns:a16="http://schemas.microsoft.com/office/drawing/2014/main" id="{56EF7061-8CC4-374F-9685-A66B6379D6EC}"/>
              </a:ext>
            </a:extLst>
          </p:cNvPr>
          <p:cNvSpPr/>
          <p:nvPr/>
        </p:nvSpPr>
        <p:spPr>
          <a:xfrm>
            <a:off x="8939728" y="4759812"/>
            <a:ext cx="1905002" cy="7374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Entry Message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Status = Matched</a:t>
            </a:r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64184B09-2F47-284D-AB2B-87A99B38E00A}"/>
              </a:ext>
            </a:extLst>
          </p:cNvPr>
          <p:cNvSpPr/>
          <p:nvPr/>
        </p:nvSpPr>
        <p:spPr>
          <a:xfrm>
            <a:off x="10620881" y="1876383"/>
            <a:ext cx="450273" cy="465714"/>
          </a:xfrm>
          <a:prstGeom prst="ellipse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C4A73F34-CDC8-084E-A5CD-02938E8BCA5B}"/>
              </a:ext>
            </a:extLst>
          </p:cNvPr>
          <p:cNvGrpSpPr/>
          <p:nvPr/>
        </p:nvGrpSpPr>
        <p:grpSpPr>
          <a:xfrm>
            <a:off x="6274304" y="2026731"/>
            <a:ext cx="1905002" cy="2733081"/>
            <a:chOff x="2043544" y="1633000"/>
            <a:chExt cx="1905002" cy="2733081"/>
          </a:xfrm>
        </p:grpSpPr>
        <p:sp>
          <p:nvSpPr>
            <p:cNvPr id="55" name="Rounded Rectangle 54">
              <a:extLst>
                <a:ext uri="{FF2B5EF4-FFF2-40B4-BE49-F238E27FC236}">
                  <a16:creationId xmlns:a16="http://schemas.microsoft.com/office/drawing/2014/main" id="{45F9F4C5-87F4-A540-93CA-720BD511249F}"/>
                </a:ext>
              </a:extLst>
            </p:cNvPr>
            <p:cNvSpPr/>
            <p:nvPr/>
          </p:nvSpPr>
          <p:spPr>
            <a:xfrm>
              <a:off x="2043544" y="1633000"/>
              <a:ext cx="1905002" cy="2733081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dirty="0">
                  <a:solidFill>
                    <a:schemeClr val="tx1"/>
                  </a:solidFill>
                </a:rPr>
                <a:t>Match Message</a:t>
              </a:r>
            </a:p>
            <a:p>
              <a:pPr algn="ctr"/>
              <a:r>
                <a:rPr lang="en-US" sz="1200" dirty="0">
                  <a:solidFill>
                    <a:schemeClr val="tx1"/>
                  </a:solidFill>
                </a:rPr>
                <a:t>Status = </a:t>
              </a:r>
              <a:r>
                <a:rPr lang="en-US" sz="1200" dirty="0" err="1">
                  <a:solidFill>
                    <a:schemeClr val="tx1"/>
                  </a:solidFill>
                </a:rPr>
                <a:t>ProcessedEntry</a:t>
              </a:r>
              <a:endParaRPr lang="en-US" sz="1200" dirty="0">
                <a:solidFill>
                  <a:schemeClr val="tx1"/>
                </a:solidFill>
              </a:endParaRP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C4353B2B-C22B-5D48-897A-343C09A74139}"/>
                </a:ext>
              </a:extLst>
            </p:cNvPr>
            <p:cNvSpPr txBox="1"/>
            <p:nvPr/>
          </p:nvSpPr>
          <p:spPr>
            <a:xfrm>
              <a:off x="2043544" y="2427089"/>
              <a:ext cx="1905002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/>
                <a:t>Properties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Status: </a:t>
              </a:r>
              <a:r>
                <a:rPr lang="en-US" sz="1200" dirty="0" err="1"/>
                <a:t>Enum</a:t>
              </a:r>
              <a:endParaRPr lang="en-US" sz="1200" dirty="0"/>
            </a:p>
            <a:p>
              <a:pPr marL="177800" indent="-177800">
                <a:buFontTx/>
                <a:buChar char="-"/>
              </a:pPr>
              <a:r>
                <a:rPr lang="en-US" sz="1200" dirty="0" err="1"/>
                <a:t>ServiceName</a:t>
              </a:r>
              <a:r>
                <a:rPr lang="en-US" sz="1200" dirty="0"/>
                <a:t>: String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Exit: </a:t>
              </a:r>
              <a:r>
                <a:rPr lang="en-US" sz="1200" dirty="0" err="1"/>
                <a:t>StateRef</a:t>
              </a:r>
              <a:r>
                <a:rPr lang="en-US" sz="1200" dirty="0"/>
                <a:t>*</a:t>
              </a:r>
            </a:p>
            <a:p>
              <a:pPr marL="177800" indent="-177800">
                <a:buFontTx/>
                <a:buChar char="-"/>
              </a:pPr>
              <a:r>
                <a:rPr lang="en-US" sz="1200" dirty="0"/>
                <a:t>Entry: </a:t>
              </a:r>
              <a:r>
                <a:rPr lang="en-US" sz="1200" dirty="0" err="1"/>
                <a:t>StateRef</a:t>
              </a:r>
              <a:r>
                <a:rPr lang="en-US" sz="1200" dirty="0"/>
                <a:t>*</a:t>
              </a:r>
            </a:p>
            <a:p>
              <a:r>
                <a:rPr lang="en-US" sz="1200" dirty="0"/>
                <a:t>Participants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Initiator: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Responder: Party*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/>
                <a:t>Insured: String*</a:t>
              </a:r>
            </a:p>
            <a:p>
              <a:pPr marL="171450" indent="-171450">
                <a:buFontTx/>
                <a:buChar char="-"/>
              </a:pPr>
              <a:r>
                <a:rPr lang="en-US" sz="1200" dirty="0" err="1"/>
                <a:t>InsuredPerson</a:t>
              </a:r>
              <a:r>
                <a:rPr lang="en-US" sz="1200" dirty="0"/>
                <a:t>: String*</a:t>
              </a:r>
            </a:p>
          </p:txBody>
        </p:sp>
      </p:grp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B6AD4897-A0F7-2943-80A1-0BF71EABDAA8}"/>
              </a:ext>
            </a:extLst>
          </p:cNvPr>
          <p:cNvCxnSpPr>
            <a:cxnSpLocks/>
            <a:stCxn id="32" idx="3"/>
            <a:endCxn id="56" idx="1"/>
          </p:cNvCxnSpPr>
          <p:nvPr/>
        </p:nvCxnSpPr>
        <p:spPr>
          <a:xfrm>
            <a:off x="5180775" y="3790316"/>
            <a:ext cx="1093529" cy="0"/>
          </a:xfrm>
          <a:prstGeom prst="line">
            <a:avLst/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B94D5240-3721-FA48-82C2-2F93B2D1D815}"/>
              </a:ext>
            </a:extLst>
          </p:cNvPr>
          <p:cNvSpPr txBox="1"/>
          <p:nvPr/>
        </p:nvSpPr>
        <p:spPr>
          <a:xfrm>
            <a:off x="5154855" y="3408141"/>
            <a:ext cx="109095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Confirm</a:t>
            </a:r>
          </a:p>
          <a:p>
            <a:r>
              <a:rPr lang="en-US" dirty="0"/>
              <a:t>Insurance</a:t>
            </a:r>
          </a:p>
          <a:p>
            <a:endParaRPr lang="en-US" dirty="0"/>
          </a:p>
        </p:txBody>
      </p:sp>
      <p:sp>
        <p:nvSpPr>
          <p:cNvPr id="59" name="Rounded Rectangle 58">
            <a:extLst>
              <a:ext uri="{FF2B5EF4-FFF2-40B4-BE49-F238E27FC236}">
                <a16:creationId xmlns:a16="http://schemas.microsoft.com/office/drawing/2014/main" id="{6179C9D0-F1C4-FB43-9CFD-5BDE09C245E0}"/>
              </a:ext>
            </a:extLst>
          </p:cNvPr>
          <p:cNvSpPr/>
          <p:nvPr/>
        </p:nvSpPr>
        <p:spPr>
          <a:xfrm>
            <a:off x="6273016" y="1289262"/>
            <a:ext cx="1905002" cy="7374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Exit Message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Status = Matched</a:t>
            </a:r>
          </a:p>
        </p:txBody>
      </p:sp>
      <p:sp>
        <p:nvSpPr>
          <p:cNvPr id="60" name="Rounded Rectangle 59">
            <a:extLst>
              <a:ext uri="{FF2B5EF4-FFF2-40B4-BE49-F238E27FC236}">
                <a16:creationId xmlns:a16="http://schemas.microsoft.com/office/drawing/2014/main" id="{E356FE7C-BD7B-A84B-8687-29A3DA6A42A0}"/>
              </a:ext>
            </a:extLst>
          </p:cNvPr>
          <p:cNvSpPr/>
          <p:nvPr/>
        </p:nvSpPr>
        <p:spPr>
          <a:xfrm>
            <a:off x="6273016" y="4759812"/>
            <a:ext cx="1905002" cy="737469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Entry Message</a:t>
            </a:r>
          </a:p>
          <a:p>
            <a:pPr algn="ctr"/>
            <a:r>
              <a:rPr lang="en-US" sz="1200" dirty="0">
                <a:solidFill>
                  <a:schemeClr val="tx1"/>
                </a:solidFill>
              </a:rPr>
              <a:t>Status = Matched</a:t>
            </a:r>
          </a:p>
        </p:txBody>
      </p:sp>
    </p:spTree>
    <p:extLst>
      <p:ext uri="{BB962C8B-B14F-4D97-AF65-F5344CB8AC3E}">
        <p14:creationId xmlns:p14="http://schemas.microsoft.com/office/powerpoint/2010/main" val="21561520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0182BE-DB5C-EF4E-9B7A-71FDADD318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Flows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DADA20A-29A0-AD42-9010-D4FC31D30DA1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Patient Record</a:t>
            </a:r>
          </a:p>
          <a:p>
            <a:r>
              <a:rPr lang="en-US" dirty="0"/>
              <a:t>Create</a:t>
            </a:r>
          </a:p>
          <a:p>
            <a:r>
              <a:rPr lang="en-US" dirty="0"/>
              <a:t>Update</a:t>
            </a:r>
          </a:p>
          <a:p>
            <a:r>
              <a:rPr lang="en-US" dirty="0"/>
              <a:t>Patch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Policy</a:t>
            </a:r>
          </a:p>
          <a:p>
            <a:r>
              <a:rPr lang="en-US" dirty="0"/>
              <a:t>Issue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9349C93-AE62-F14E-90FE-F0BC0FACD3E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err="1"/>
              <a:t>SharedData</a:t>
            </a:r>
            <a:endParaRPr lang="en-US" dirty="0"/>
          </a:p>
          <a:p>
            <a:r>
              <a:rPr lang="en-US" dirty="0"/>
              <a:t>Create</a:t>
            </a:r>
          </a:p>
          <a:p>
            <a:r>
              <a:rPr lang="en-US" dirty="0" err="1"/>
              <a:t>CreateViaInsurer</a:t>
            </a:r>
            <a:endParaRPr lang="en-US" dirty="0"/>
          </a:p>
          <a:p>
            <a:r>
              <a:rPr lang="en-US" dirty="0"/>
              <a:t>Pay</a:t>
            </a:r>
          </a:p>
          <a:p>
            <a:r>
              <a:rPr lang="en-US" dirty="0"/>
              <a:t>Claim</a:t>
            </a:r>
          </a:p>
        </p:txBody>
      </p:sp>
    </p:spTree>
    <p:extLst>
      <p:ext uri="{BB962C8B-B14F-4D97-AF65-F5344CB8AC3E}">
        <p14:creationId xmlns:p14="http://schemas.microsoft.com/office/powerpoint/2010/main" val="1260453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9DE0376-D145-A548-B59B-7069833B960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Patient Record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F97F877F-5344-4D45-B320-38E9A3C232A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1985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905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6129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0353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90500" y="165100"/>
            <a:ext cx="8623300" cy="6134100"/>
            <a:chOff x="190500" y="165100"/>
            <a:chExt cx="10185400" cy="6134100"/>
          </a:xfrm>
        </p:grpSpPr>
        <p:sp>
          <p:nvSpPr>
            <p:cNvPr id="4" name="Rectangle 3"/>
            <p:cNvSpPr/>
            <p:nvPr/>
          </p:nvSpPr>
          <p:spPr>
            <a:xfrm>
              <a:off x="190500" y="165100"/>
              <a:ext cx="10185400" cy="61341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tx1"/>
                  </a:solidFill>
                </a:rPr>
                <a:t>TX: Patient Record – Command “Create”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889625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Patient Record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425450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 none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889625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425450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889625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5450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5450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Time: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889625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Attachments: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66199" y="165100"/>
            <a:ext cx="31098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Issuer: Patient</a:t>
            </a:r>
          </a:p>
          <a:p>
            <a:r>
              <a:rPr lang="en-US" dirty="0"/>
              <a:t>Parties: none</a:t>
            </a:r>
          </a:p>
          <a:p>
            <a:pPr marL="285750" indent="-285750">
              <a:buFontTx/>
              <a:buChar char="-"/>
            </a:pPr>
            <a:r>
              <a:rPr lang="en-US" dirty="0"/>
              <a:t>Id</a:t>
            </a:r>
          </a:p>
          <a:p>
            <a:pPr marL="285750" indent="-285750">
              <a:buFontTx/>
              <a:buChar char="-"/>
            </a:pPr>
            <a:r>
              <a:rPr lang="en-US" dirty="0"/>
              <a:t>Patient</a:t>
            </a:r>
          </a:p>
          <a:p>
            <a:pPr marL="285750" indent="-285750">
              <a:buFontTx/>
              <a:buChar char="-"/>
            </a:pPr>
            <a:r>
              <a:rPr lang="en-US" dirty="0"/>
              <a:t>Data Object: Map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Contract: Patient Record</a:t>
            </a:r>
          </a:p>
          <a:p>
            <a:endParaRPr lang="en-US" dirty="0"/>
          </a:p>
          <a:p>
            <a:r>
              <a:rPr lang="en-US" dirty="0"/>
              <a:t>Parameter: Data Map</a:t>
            </a:r>
          </a:p>
        </p:txBody>
      </p:sp>
    </p:spTree>
    <p:extLst>
      <p:ext uri="{BB962C8B-B14F-4D97-AF65-F5344CB8AC3E}">
        <p14:creationId xmlns:p14="http://schemas.microsoft.com/office/powerpoint/2010/main" val="1823718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1905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6129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3035300" y="6299200"/>
            <a:ext cx="1422400" cy="406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190500" y="165100"/>
            <a:ext cx="8623300" cy="6134100"/>
            <a:chOff x="190500" y="165100"/>
            <a:chExt cx="10185400" cy="6134100"/>
          </a:xfrm>
        </p:grpSpPr>
        <p:sp>
          <p:nvSpPr>
            <p:cNvPr id="4" name="Rectangle 3"/>
            <p:cNvSpPr/>
            <p:nvPr/>
          </p:nvSpPr>
          <p:spPr>
            <a:xfrm>
              <a:off x="190500" y="165100"/>
              <a:ext cx="10185400" cy="61341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r>
                <a:rPr lang="en-US" dirty="0">
                  <a:solidFill>
                    <a:schemeClr val="tx1"/>
                  </a:solidFill>
                </a:rPr>
                <a:t>TX: Patient Record – Command Update</a:t>
              </a:r>
            </a:p>
          </p:txBody>
        </p:sp>
        <p:sp>
          <p:nvSpPr>
            <p:cNvPr id="6" name="Rectangle 5"/>
            <p:cNvSpPr/>
            <p:nvPr/>
          </p:nvSpPr>
          <p:spPr>
            <a:xfrm>
              <a:off x="5889625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 Patient Record (id) - updated</a:t>
              </a:r>
            </a:p>
          </p:txBody>
        </p:sp>
        <p:sp>
          <p:nvSpPr>
            <p:cNvPr id="7" name="Rectangle 6"/>
            <p:cNvSpPr/>
            <p:nvPr/>
          </p:nvSpPr>
          <p:spPr>
            <a:xfrm>
              <a:off x="425450" y="736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 Patient Record</a:t>
              </a:r>
            </a:p>
          </p:txBody>
        </p:sp>
        <p:sp>
          <p:nvSpPr>
            <p:cNvPr id="8" name="Rectangle 7"/>
            <p:cNvSpPr/>
            <p:nvPr/>
          </p:nvSpPr>
          <p:spPr>
            <a:xfrm>
              <a:off x="5889625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</a:t>
              </a:r>
            </a:p>
          </p:txBody>
        </p:sp>
        <p:sp>
          <p:nvSpPr>
            <p:cNvPr id="9" name="Rectangle 8"/>
            <p:cNvSpPr/>
            <p:nvPr/>
          </p:nvSpPr>
          <p:spPr>
            <a:xfrm>
              <a:off x="425450" y="23368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889625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S1:</a:t>
              </a: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425450" y="3911600"/>
              <a:ext cx="4324350" cy="1473200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S0:</a:t>
              </a: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425450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Time:</a:t>
              </a: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889625" y="5511800"/>
              <a:ext cx="4324350" cy="660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  <a:prstTxWarp prst="textNoShape">
                <a:avLst/>
              </a:prstTxWarp>
              <a:noAutofit/>
            </a:bodyPr>
            <a:lstStyle/>
            <a:p>
              <a:r>
                <a:rPr lang="en-US" dirty="0">
                  <a:solidFill>
                    <a:schemeClr val="tx1"/>
                  </a:solidFill>
                </a:rPr>
                <a:t>Attachments:</a:t>
              </a: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8966200" y="165100"/>
            <a:ext cx="30353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Issuer: Patient</a:t>
            </a:r>
          </a:p>
          <a:p>
            <a:r>
              <a:rPr lang="en-US" dirty="0"/>
              <a:t>Parties: none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Contract: </a:t>
            </a:r>
          </a:p>
          <a:p>
            <a:endParaRPr lang="en-US" dirty="0"/>
          </a:p>
          <a:p>
            <a:r>
              <a:rPr lang="en-US" dirty="0"/>
              <a:t>Parameters: new Data Map to be replaced</a:t>
            </a:r>
          </a:p>
        </p:txBody>
      </p:sp>
    </p:spTree>
    <p:extLst>
      <p:ext uri="{BB962C8B-B14F-4D97-AF65-F5344CB8AC3E}">
        <p14:creationId xmlns:p14="http://schemas.microsoft.com/office/powerpoint/2010/main" val="36941953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3779</TotalTime>
  <Words>1199</Words>
  <Application>Microsoft Macintosh PowerPoint</Application>
  <PresentationFormat>Widescreen</PresentationFormat>
  <Paragraphs>437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EAS = Entry / Autry Service</vt:lpstr>
      <vt:lpstr>PowerPoint Presentation</vt:lpstr>
      <vt:lpstr>State Transition Diagram</vt:lpstr>
      <vt:lpstr>PowerPoint Presentation</vt:lpstr>
      <vt:lpstr>PowerPoint Presentation</vt:lpstr>
      <vt:lpstr>Flows</vt:lpstr>
      <vt:lpstr>Patient Record</vt:lpstr>
      <vt:lpstr>PowerPoint Presentation</vt:lpstr>
      <vt:lpstr>PowerPoint Presentation</vt:lpstr>
      <vt:lpstr>PowerPoint Presentation</vt:lpstr>
      <vt:lpstr>ShareData</vt:lpstr>
      <vt:lpstr>PowerPoint Presentation</vt:lpstr>
      <vt:lpstr>PowerPoint Presentation</vt:lpstr>
      <vt:lpstr>Policy Data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Lorenz Haenggi</dc:creator>
  <cp:lastModifiedBy>Lorenz Hänggi</cp:lastModifiedBy>
  <cp:revision>41</cp:revision>
  <dcterms:created xsi:type="dcterms:W3CDTF">2018-12-19T11:51:42Z</dcterms:created>
  <dcterms:modified xsi:type="dcterms:W3CDTF">2019-08-11T13:30:48Z</dcterms:modified>
</cp:coreProperties>
</file>

<file path=docProps/thumbnail.jpeg>
</file>